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84" r:id="rId3"/>
    <p:sldId id="323" r:id="rId4"/>
    <p:sldId id="314" r:id="rId5"/>
    <p:sldId id="324" r:id="rId6"/>
    <p:sldId id="316" r:id="rId7"/>
    <p:sldId id="317" r:id="rId8"/>
    <p:sldId id="321" r:id="rId9"/>
    <p:sldId id="322" r:id="rId10"/>
    <p:sldId id="318" r:id="rId11"/>
    <p:sldId id="319" r:id="rId12"/>
    <p:sldId id="300" r:id="rId13"/>
    <p:sldId id="297" r:id="rId14"/>
    <p:sldId id="283" r:id="rId15"/>
    <p:sldId id="309" r:id="rId16"/>
    <p:sldId id="310" r:id="rId17"/>
    <p:sldId id="298" r:id="rId18"/>
    <p:sldId id="274" r:id="rId19"/>
    <p:sldId id="282" r:id="rId20"/>
    <p:sldId id="320" r:id="rId21"/>
    <p:sldId id="325" r:id="rId22"/>
    <p:sldId id="293" r:id="rId23"/>
    <p:sldId id="269" r:id="rId24"/>
    <p:sldId id="276" r:id="rId25"/>
    <p:sldId id="292" r:id="rId26"/>
    <p:sldId id="277" r:id="rId27"/>
    <p:sldId id="301" r:id="rId28"/>
    <p:sldId id="306" r:id="rId2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E1FFE1"/>
    <a:srgbClr val="0000CC"/>
    <a:srgbClr val="92CDD2"/>
    <a:srgbClr val="006000"/>
    <a:srgbClr val="9AD2D6"/>
    <a:srgbClr val="005C00"/>
    <a:srgbClr val="99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62" autoAdjust="0"/>
    <p:restoredTop sz="94660"/>
  </p:normalViewPr>
  <p:slideViewPr>
    <p:cSldViewPr>
      <p:cViewPr varScale="1">
        <p:scale>
          <a:sx n="58" d="100"/>
          <a:sy n="58" d="100"/>
        </p:scale>
        <p:origin x="-1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60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65CAB16-C668-4AD2-BCED-35E20D6E6B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0BF09F-2CFC-4C23-A1D5-8CCE0C47EF55}" type="slidenum">
              <a:rPr lang="ru-RU" smtClean="0"/>
              <a:pPr/>
              <a:t>24</a:t>
            </a:fld>
            <a:endParaRPr lang="ru-RU" smtClean="0"/>
          </a:p>
        </p:txBody>
      </p:sp>
      <p:sp>
        <p:nvSpPr>
          <p:cNvPr id="25603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3D4B66E-0A34-4C4C-8D87-7A1232ECF57D}" type="slidenum">
              <a:rPr lang="ru-RU" sz="1200">
                <a:latin typeface="Calibri" pitchFamily="34" charset="0"/>
              </a:rPr>
              <a:pPr algn="r"/>
              <a:t>24</a:t>
            </a:fld>
            <a:endParaRPr lang="ru-RU" sz="1200">
              <a:latin typeface="Calibri" pitchFamily="34" charset="0"/>
            </a:endParaRPr>
          </a:p>
        </p:txBody>
      </p:sp>
      <p:sp>
        <p:nvSpPr>
          <p:cNvPr id="256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7D75C-2241-4DD0-8BE6-D17A7B1F7F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76D72B-11BE-4710-83FF-F68F2ABE5A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2F1231-758D-4369-8E65-079D2288CF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51BAE6-9C81-4BFD-B734-3EF6EF9988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65212-3F1C-4A51-A4F7-5930BE7E1B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373002-73A4-4AA4-97E1-6440990533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0F8A8-2A50-4C8C-9603-47FB7CC6EB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709E8B-A3D4-42D9-8E17-D913F30362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8E56A-CE03-42E7-ABCA-C51C3A0698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C3513-F8C0-4FFA-B1BC-EA08E7CD93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05456F-376C-4C17-B41C-65D1E72EED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2E577218-9207-4FB3-B3F1-A7E2EDBCEF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4363" y="2205038"/>
            <a:ext cx="7918450" cy="2735262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b="1" smtClean="0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ОЦЕНИВАНИЕ РЕЗУЛЬТАТОВ</a:t>
            </a:r>
            <a:br>
              <a:rPr lang="ru-RU" sz="3600" b="1" smtClean="0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3600" b="1" smtClean="0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ПРОФЕССИОНАЛЬНОГО ОБРАЗОВАНИЯ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868863"/>
            <a:ext cx="6400800" cy="1198562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006699"/>
                </a:solidFill>
              </a:rPr>
              <a:t>Батрова О.Ф.</a:t>
            </a:r>
          </a:p>
          <a:p>
            <a:pPr eaLnBrk="1" hangingPunct="1"/>
            <a:endParaRPr lang="ru-RU" smtClean="0">
              <a:solidFill>
                <a:srgbClr val="006699"/>
              </a:solidFill>
            </a:endParaRPr>
          </a:p>
        </p:txBody>
      </p:sp>
      <p:grpSp>
        <p:nvGrpSpPr>
          <p:cNvPr id="2052" name="Group 6"/>
          <p:cNvGrpSpPr>
            <a:grpSpLocks/>
          </p:cNvGrpSpPr>
          <p:nvPr/>
        </p:nvGrpSpPr>
        <p:grpSpPr bwMode="auto">
          <a:xfrm>
            <a:off x="827088" y="0"/>
            <a:ext cx="7489825" cy="1657350"/>
            <a:chOff x="521" y="73"/>
            <a:chExt cx="4718" cy="1044"/>
          </a:xfrm>
        </p:grpSpPr>
        <p:pic>
          <p:nvPicPr>
            <p:cNvPr id="2054" name="Picture 4" descr="фирменный бланк-цвет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21" y="73"/>
              <a:ext cx="4717" cy="1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55" name="Rectangle 5"/>
            <p:cNvSpPr>
              <a:spLocks noChangeArrowheads="1"/>
            </p:cNvSpPr>
            <p:nvPr/>
          </p:nvSpPr>
          <p:spPr bwMode="auto">
            <a:xfrm>
              <a:off x="3334" y="845"/>
              <a:ext cx="1905" cy="27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pic>
        <p:nvPicPr>
          <p:cNvPr id="2053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01600" y="-100013"/>
            <a:ext cx="9245600" cy="2225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23850" y="288925"/>
            <a:ext cx="8604250" cy="1484313"/>
          </a:xfrm>
        </p:spPr>
        <p:txBody>
          <a:bodyPr/>
          <a:lstStyle/>
          <a:p>
            <a:pPr eaLnBrk="1" hangingPunct="1">
              <a:lnSpc>
                <a:spcPct val="85000"/>
              </a:lnSpc>
            </a:pPr>
            <a:r>
              <a:rPr lang="ru-RU" b="1" smtClean="0">
                <a:solidFill>
                  <a:schemeClr val="tx1"/>
                </a:solidFill>
              </a:rPr>
              <a:t>НОВЫЙ РЕЗУЛЬТАТ – </a:t>
            </a:r>
            <a:r>
              <a:rPr lang="en-US" b="1" smtClean="0">
                <a:solidFill>
                  <a:schemeClr val="tx1"/>
                </a:solidFill>
              </a:rPr>
              <a:t/>
            </a:r>
            <a:br>
              <a:rPr lang="en-US" b="1" smtClean="0">
                <a:solidFill>
                  <a:schemeClr val="tx1"/>
                </a:solidFill>
              </a:rPr>
            </a:br>
            <a:r>
              <a:rPr lang="ru-RU" b="1" smtClean="0">
                <a:solidFill>
                  <a:schemeClr val="tx1"/>
                </a:solidFill>
              </a:rPr>
              <a:t>НОВЫЕ СПОСОБЫ ДОСТИЖЕНИЯ И ОЦЕНКИ</a:t>
            </a:r>
          </a:p>
        </p:txBody>
      </p:sp>
      <p:sp>
        <p:nvSpPr>
          <p:cNvPr id="36867" name="Rectangle 4"/>
          <p:cNvSpPr>
            <a:spLocks noChangeArrowheads="1"/>
          </p:cNvSpPr>
          <p:nvPr/>
        </p:nvSpPr>
        <p:spPr bwMode="auto">
          <a:xfrm>
            <a:off x="179388" y="2133600"/>
            <a:ext cx="8816975" cy="1079500"/>
          </a:xfrm>
          <a:prstGeom prst="rect">
            <a:avLst/>
          </a:prstGeom>
          <a:solidFill>
            <a:srgbClr val="FFFFE1"/>
          </a:solidFill>
          <a:ln w="31750" algn="ctr">
            <a:solidFill>
              <a:srgbClr val="A50021"/>
            </a:solidFill>
            <a:miter lim="800000"/>
            <a:headEnd/>
            <a:tailEnd/>
          </a:ln>
        </p:spPr>
        <p:txBody>
          <a:bodyPr anchor="ctr"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ru-RU" sz="3600" b="1">
                <a:solidFill>
                  <a:srgbClr val="000099"/>
                </a:solidFill>
                <a:latin typeface="Verdana" pitchFamily="34" charset="0"/>
              </a:rPr>
              <a:t>Компетенции</a:t>
            </a:r>
            <a:r>
              <a:rPr lang="ru-RU" sz="3200" b="1">
                <a:solidFill>
                  <a:srgbClr val="000099"/>
                </a:solidFill>
                <a:latin typeface="Verdana" pitchFamily="34" charset="0"/>
              </a:rPr>
              <a:t> 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ru-RU" sz="2800" b="1">
                <a:solidFill>
                  <a:srgbClr val="000099"/>
                </a:solidFill>
                <a:latin typeface="Verdana" pitchFamily="34" charset="0"/>
              </a:rPr>
              <a:t>как результат образования</a:t>
            </a:r>
          </a:p>
        </p:txBody>
      </p:sp>
      <p:sp>
        <p:nvSpPr>
          <p:cNvPr id="36869" name="Rectangle 6"/>
          <p:cNvSpPr>
            <a:spLocks noChangeArrowheads="1"/>
          </p:cNvSpPr>
          <p:nvPr/>
        </p:nvSpPr>
        <p:spPr bwMode="auto">
          <a:xfrm>
            <a:off x="142875" y="3717925"/>
            <a:ext cx="8893175" cy="1079500"/>
          </a:xfrm>
          <a:prstGeom prst="rect">
            <a:avLst/>
          </a:prstGeom>
          <a:solidFill>
            <a:srgbClr val="FFFFE1"/>
          </a:solidFill>
          <a:ln w="31750" algn="ctr">
            <a:solidFill>
              <a:srgbClr val="A50021"/>
            </a:solidFill>
            <a:miter lim="800000"/>
            <a:headEnd/>
            <a:tailEnd/>
          </a:ln>
        </p:spPr>
        <p:txBody>
          <a:bodyPr anchor="ctr"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ru-RU" sz="3600" b="1">
                <a:solidFill>
                  <a:srgbClr val="000099"/>
                </a:solidFill>
                <a:latin typeface="Verdana" pitchFamily="34" charset="0"/>
              </a:rPr>
              <a:t>Образовательные технологии</a:t>
            </a:r>
            <a:r>
              <a:rPr lang="ru-RU" sz="2800" b="1">
                <a:solidFill>
                  <a:srgbClr val="000099"/>
                </a:solidFill>
                <a:latin typeface="Verdana" pitchFamily="34" charset="0"/>
              </a:rPr>
              <a:t> 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ru-RU" sz="2800" b="1">
                <a:solidFill>
                  <a:srgbClr val="000099"/>
                </a:solidFill>
                <a:latin typeface="Verdana" pitchFamily="34" charset="0"/>
              </a:rPr>
              <a:t>как способ формирования компетенций</a:t>
            </a:r>
          </a:p>
        </p:txBody>
      </p:sp>
      <p:sp>
        <p:nvSpPr>
          <p:cNvPr id="36870" name="Rectangle 7"/>
          <p:cNvSpPr>
            <a:spLocks noChangeArrowheads="1"/>
          </p:cNvSpPr>
          <p:nvPr/>
        </p:nvSpPr>
        <p:spPr bwMode="auto">
          <a:xfrm>
            <a:off x="147638" y="5300663"/>
            <a:ext cx="8816975" cy="1439862"/>
          </a:xfrm>
          <a:prstGeom prst="rect">
            <a:avLst/>
          </a:prstGeom>
          <a:solidFill>
            <a:srgbClr val="FFFFE1"/>
          </a:solidFill>
          <a:ln w="31750" algn="ctr">
            <a:solidFill>
              <a:srgbClr val="A50021"/>
            </a:solidFill>
            <a:miter lim="800000"/>
            <a:headEnd/>
            <a:tailEnd/>
          </a:ln>
        </p:spPr>
        <p:txBody>
          <a:bodyPr anchor="ctr"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ru-RU" sz="3600" b="1">
                <a:solidFill>
                  <a:srgbClr val="000099"/>
                </a:solidFill>
                <a:latin typeface="Verdana" pitchFamily="34" charset="0"/>
              </a:rPr>
              <a:t>Оценочные средства</a:t>
            </a:r>
            <a:r>
              <a:rPr lang="ru-RU" sz="2800" b="1">
                <a:solidFill>
                  <a:srgbClr val="000099"/>
                </a:solidFill>
                <a:latin typeface="Verdana" pitchFamily="34" charset="0"/>
              </a:rPr>
              <a:t> 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ru-RU" sz="2800" b="1">
                <a:solidFill>
                  <a:srgbClr val="000099"/>
                </a:solidFill>
                <a:latin typeface="Verdana" pitchFamily="34" charset="0"/>
              </a:rPr>
              <a:t>как инструмент доказательства сформированности компетенций</a:t>
            </a:r>
          </a:p>
        </p:txBody>
      </p:sp>
      <p:sp>
        <p:nvSpPr>
          <p:cNvPr id="36873" name="AutoShape 5"/>
          <p:cNvSpPr>
            <a:spLocks noChangeArrowheads="1"/>
          </p:cNvSpPr>
          <p:nvPr/>
        </p:nvSpPr>
        <p:spPr bwMode="auto">
          <a:xfrm>
            <a:off x="3779838" y="4797425"/>
            <a:ext cx="1368425" cy="539750"/>
          </a:xfrm>
          <a:prstGeom prst="downArrow">
            <a:avLst>
              <a:gd name="adj1" fmla="val 50083"/>
              <a:gd name="adj2" fmla="val 44444"/>
            </a:avLst>
          </a:prstGeom>
          <a:solidFill>
            <a:srgbClr val="000099"/>
          </a:solidFill>
          <a:ln w="31750" algn="ctr">
            <a:solidFill>
              <a:srgbClr val="000099"/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ru-RU" sz="1400">
              <a:solidFill>
                <a:srgbClr val="A50021"/>
              </a:solidFill>
              <a:latin typeface="Verdana" pitchFamily="34" charset="0"/>
            </a:endParaRPr>
          </a:p>
        </p:txBody>
      </p:sp>
      <p:sp>
        <p:nvSpPr>
          <p:cNvPr id="36868" name="AutoShape 5"/>
          <p:cNvSpPr>
            <a:spLocks noChangeArrowheads="1"/>
          </p:cNvSpPr>
          <p:nvPr/>
        </p:nvSpPr>
        <p:spPr bwMode="auto">
          <a:xfrm>
            <a:off x="3779838" y="3249613"/>
            <a:ext cx="1368425" cy="539750"/>
          </a:xfrm>
          <a:prstGeom prst="downArrow">
            <a:avLst>
              <a:gd name="adj1" fmla="val 50083"/>
              <a:gd name="adj2" fmla="val 44444"/>
            </a:avLst>
          </a:prstGeom>
          <a:solidFill>
            <a:srgbClr val="000099"/>
          </a:solidFill>
          <a:ln w="31750" algn="ctr">
            <a:solidFill>
              <a:srgbClr val="000099"/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ru-RU" sz="1400">
              <a:solidFill>
                <a:srgbClr val="A50021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36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0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animBg="1"/>
      <p:bldP spid="36869" grpId="0" animBg="1"/>
      <p:bldP spid="36870" grpId="0" animBg="1"/>
      <p:bldP spid="36873" grpId="0" animBg="1"/>
      <p:bldP spid="3686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0" name="AutoShape 18"/>
          <p:cNvSpPr>
            <a:spLocks noChangeArrowheads="1"/>
          </p:cNvSpPr>
          <p:nvPr/>
        </p:nvSpPr>
        <p:spPr bwMode="auto">
          <a:xfrm>
            <a:off x="0" y="4437112"/>
            <a:ext cx="3707904" cy="1584002"/>
          </a:xfrm>
          <a:prstGeom prst="irregularSeal1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b="1" dirty="0" smtClean="0">
                <a:solidFill>
                  <a:srgbClr val="990000"/>
                </a:solidFill>
              </a:rPr>
              <a:t>КТО-ГДЕ-ЧТО-КАК</a:t>
            </a:r>
            <a:endParaRPr lang="ru-RU" b="1" dirty="0">
              <a:solidFill>
                <a:srgbClr val="990000"/>
              </a:solidFill>
            </a:endParaRPr>
          </a:p>
        </p:txBody>
      </p:sp>
      <p:sp>
        <p:nvSpPr>
          <p:cNvPr id="3089" name="AutoShape 17"/>
          <p:cNvSpPr>
            <a:spLocks noChangeArrowheads="1"/>
          </p:cNvSpPr>
          <p:nvPr/>
        </p:nvSpPr>
        <p:spPr bwMode="auto">
          <a:xfrm>
            <a:off x="107950" y="3429000"/>
            <a:ext cx="1368425" cy="1223963"/>
          </a:xfrm>
          <a:prstGeom prst="irregularSeal1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88" name="AutoShape 16"/>
          <p:cNvSpPr>
            <a:spLocks noChangeArrowheads="1"/>
          </p:cNvSpPr>
          <p:nvPr/>
        </p:nvSpPr>
        <p:spPr bwMode="auto">
          <a:xfrm>
            <a:off x="467271" y="2205037"/>
            <a:ext cx="1368425" cy="1223963"/>
          </a:xfrm>
          <a:prstGeom prst="irregularSeal1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87" name="AutoShape 15"/>
          <p:cNvSpPr>
            <a:spLocks noChangeArrowheads="1"/>
          </p:cNvSpPr>
          <p:nvPr/>
        </p:nvSpPr>
        <p:spPr bwMode="auto">
          <a:xfrm>
            <a:off x="1259359" y="332656"/>
            <a:ext cx="1368425" cy="1223963"/>
          </a:xfrm>
          <a:prstGeom prst="irregularSeal1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7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1763713" y="260350"/>
            <a:ext cx="6048375" cy="576263"/>
          </a:xfrm>
        </p:spPr>
        <p:txBody>
          <a:bodyPr anchor="t"/>
          <a:lstStyle/>
          <a:p>
            <a:pPr eaLnBrk="1" hangingPunct="1"/>
            <a:r>
              <a:rPr lang="ru-RU" sz="4000" b="1" smtClean="0">
                <a:solidFill>
                  <a:srgbClr val="0070C0"/>
                </a:solidFill>
              </a:rPr>
              <a:t>АЛГОРИТМ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84438" y="1196752"/>
            <a:ext cx="5516562" cy="95410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5400">
            <a:solidFill>
              <a:srgbClr val="00206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dirty="0">
                <a:latin typeface="Calibri" pitchFamily="34" charset="0"/>
              </a:rPr>
              <a:t>определение цели </a:t>
            </a:r>
            <a:r>
              <a:rPr lang="ru-RU" sz="2800" dirty="0" smtClean="0">
                <a:latin typeface="Calibri" pitchFamily="34" charset="0"/>
              </a:rPr>
              <a:t>внутреннего или независимого оценивания</a:t>
            </a:r>
            <a:endParaRPr lang="ru-RU" sz="2800" dirty="0"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08175" y="2708920"/>
            <a:ext cx="6842125" cy="54451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5400">
            <a:solidFill>
              <a:srgbClr val="00206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dirty="0">
                <a:latin typeface="Calibri" pitchFamily="34" charset="0"/>
              </a:rPr>
              <a:t>выбор объекта и предмета оценивания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76375" y="3820592"/>
            <a:ext cx="7488238" cy="54451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5400">
            <a:solidFill>
              <a:srgbClr val="00206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dirty="0">
                <a:latin typeface="Calibri" pitchFamily="34" charset="0"/>
              </a:rPr>
              <a:t>выбор метода и инструментов оценивания</a:t>
            </a:r>
          </a:p>
        </p:txBody>
      </p:sp>
      <p:sp>
        <p:nvSpPr>
          <p:cNvPr id="21512" name="Line 8"/>
          <p:cNvSpPr>
            <a:spLocks noChangeShapeType="1"/>
          </p:cNvSpPr>
          <p:nvPr/>
        </p:nvSpPr>
        <p:spPr bwMode="auto">
          <a:xfrm>
            <a:off x="5003800" y="2204864"/>
            <a:ext cx="0" cy="43180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21513" name="Line 9"/>
          <p:cNvSpPr>
            <a:spLocks noChangeShapeType="1"/>
          </p:cNvSpPr>
          <p:nvPr/>
        </p:nvSpPr>
        <p:spPr bwMode="auto">
          <a:xfrm>
            <a:off x="5003800" y="3356992"/>
            <a:ext cx="0" cy="43180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21514" name="Line 10"/>
          <p:cNvSpPr>
            <a:spLocks noChangeShapeType="1"/>
          </p:cNvSpPr>
          <p:nvPr/>
        </p:nvSpPr>
        <p:spPr bwMode="auto">
          <a:xfrm>
            <a:off x="5003800" y="4509120"/>
            <a:ext cx="0" cy="43180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3082" name="TextBox 1"/>
          <p:cNvSpPr txBox="1">
            <a:spLocks noChangeArrowheads="1"/>
          </p:cNvSpPr>
          <p:nvPr/>
        </p:nvSpPr>
        <p:spPr bwMode="auto">
          <a:xfrm>
            <a:off x="1403251" y="756817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990000"/>
                </a:solidFill>
              </a:rPr>
              <a:t>ЗАЧЕМ?</a:t>
            </a:r>
          </a:p>
        </p:txBody>
      </p:sp>
      <p:sp>
        <p:nvSpPr>
          <p:cNvPr id="3083" name="TextBox 2"/>
          <p:cNvSpPr txBox="1">
            <a:spLocks noChangeArrowheads="1"/>
          </p:cNvSpPr>
          <p:nvPr/>
        </p:nvSpPr>
        <p:spPr bwMode="auto">
          <a:xfrm>
            <a:off x="756196" y="2636837"/>
            <a:ext cx="8016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990000"/>
                </a:solidFill>
              </a:rPr>
              <a:t>ЧТО?</a:t>
            </a:r>
          </a:p>
        </p:txBody>
      </p:sp>
      <p:sp>
        <p:nvSpPr>
          <p:cNvPr id="3084" name="TextBox 3"/>
          <p:cNvSpPr txBox="1">
            <a:spLocks noChangeArrowheads="1"/>
          </p:cNvSpPr>
          <p:nvPr/>
        </p:nvSpPr>
        <p:spPr bwMode="auto">
          <a:xfrm>
            <a:off x="395288" y="3860800"/>
            <a:ext cx="768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990000"/>
                </a:solidFill>
              </a:rPr>
              <a:t>КАК?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47913" y="5013176"/>
            <a:ext cx="5616575" cy="54451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rgbClr val="00206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dirty="0">
                <a:latin typeface="Calibri" pitchFamily="34" charset="0"/>
              </a:rPr>
              <a:t>собственно процесс оценивания</a:t>
            </a:r>
          </a:p>
        </p:txBody>
      </p:sp>
      <p:sp>
        <p:nvSpPr>
          <p:cNvPr id="20" name="AutoShape 15"/>
          <p:cNvSpPr>
            <a:spLocks noChangeArrowheads="1"/>
          </p:cNvSpPr>
          <p:nvPr/>
        </p:nvSpPr>
        <p:spPr bwMode="auto">
          <a:xfrm>
            <a:off x="755303" y="1124744"/>
            <a:ext cx="1728465" cy="1223963"/>
          </a:xfrm>
          <a:prstGeom prst="irregularSeal1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b="1" dirty="0">
                <a:solidFill>
                  <a:srgbClr val="990000"/>
                </a:solidFill>
              </a:rPr>
              <a:t>КТО-ГДЕ?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43446" y="6165304"/>
            <a:ext cx="7893050" cy="54451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5400">
            <a:solidFill>
              <a:srgbClr val="00206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dirty="0">
                <a:latin typeface="Calibri" pitchFamily="34" charset="0"/>
              </a:rPr>
              <a:t>анализ и толкование результатов оценивания </a:t>
            </a:r>
          </a:p>
        </p:txBody>
      </p:sp>
      <p:sp>
        <p:nvSpPr>
          <p:cNvPr id="22" name="Line 8"/>
          <p:cNvSpPr>
            <a:spLocks noChangeShapeType="1"/>
          </p:cNvSpPr>
          <p:nvPr/>
        </p:nvSpPr>
        <p:spPr bwMode="auto">
          <a:xfrm>
            <a:off x="5076056" y="5733256"/>
            <a:ext cx="0" cy="43180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21512" grpId="0" animBg="1"/>
      <p:bldP spid="21513" grpId="0" animBg="1"/>
      <p:bldP spid="21514" grpId="0" animBg="1"/>
      <p:bldP spid="18" grpId="0" animBg="1"/>
      <p:bldP spid="21" grpId="0" animBg="1"/>
      <p:bldP spid="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Нормативная база </a:t>
            </a:r>
            <a:br>
              <a:rPr lang="ru-RU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промежуточной аттестации</a:t>
            </a:r>
          </a:p>
        </p:txBody>
      </p:sp>
      <p:sp>
        <p:nvSpPr>
          <p:cNvPr id="13315" name="Rectangle 3"/>
          <p:cNvSpPr>
            <a:spLocks noGrp="1"/>
          </p:cNvSpPr>
          <p:nvPr>
            <p:ph type="body" idx="4294967295"/>
          </p:nvPr>
        </p:nvSpPr>
        <p:spPr>
          <a:xfrm>
            <a:off x="250825" y="1600200"/>
            <a:ext cx="8642350" cy="4525963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ru-RU" sz="3600" b="1" smtClean="0"/>
              <a:t>Закон РФ «Об образовании»</a:t>
            </a:r>
          </a:p>
          <a:p>
            <a:pPr marL="0" indent="0" eaLnBrk="1" hangingPunct="1">
              <a:buFontTx/>
              <a:buNone/>
            </a:pPr>
            <a:r>
              <a:rPr lang="ru-RU" b="1" smtClean="0"/>
              <a:t>Статья 15. Общие требования </a:t>
            </a:r>
          </a:p>
          <a:p>
            <a:pPr marL="0" indent="0" eaLnBrk="1" hangingPunct="1">
              <a:buFontTx/>
              <a:buNone/>
            </a:pPr>
            <a:r>
              <a:rPr lang="ru-RU" b="1" smtClean="0"/>
              <a:t>к организации образовательного процесса</a:t>
            </a:r>
            <a:endParaRPr lang="ru-RU" smtClean="0"/>
          </a:p>
          <a:p>
            <a:pPr marL="0" indent="0" eaLnBrk="1" hangingPunct="1">
              <a:buFontTx/>
              <a:buNone/>
            </a:pPr>
            <a:r>
              <a:rPr lang="ru-RU" smtClean="0"/>
              <a:t>3. Образовательное учреждение </a:t>
            </a:r>
            <a:r>
              <a:rPr lang="ru-RU" b="1" smtClean="0">
                <a:solidFill>
                  <a:srgbClr val="CC0000"/>
                </a:solidFill>
              </a:rPr>
              <a:t>самостоятельно</a:t>
            </a:r>
            <a:r>
              <a:rPr lang="ru-RU" smtClean="0"/>
              <a:t> в выборе системы оценок, формы, порядка и периодичности промежуточной аттестации обучающихся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AutoShape 6"/>
          <p:cNvSpPr>
            <a:spLocks noChangeArrowheads="1"/>
          </p:cNvSpPr>
          <p:nvPr/>
        </p:nvSpPr>
        <p:spPr bwMode="auto">
          <a:xfrm>
            <a:off x="467544" y="1816249"/>
            <a:ext cx="8136904" cy="2620863"/>
          </a:xfrm>
          <a:prstGeom prst="foldedCorner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accent2"/>
            </a:solidFill>
            <a:round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/>
            <a:r>
              <a:rPr lang="ru-RU" sz="3600" dirty="0" smtClean="0">
                <a:solidFill>
                  <a:schemeClr val="accent2"/>
                </a:solidFill>
              </a:rPr>
              <a:t>Профессиональное образование любого уровня должно обеспечивать получение обучающимся профессии</a:t>
            </a:r>
            <a:r>
              <a:rPr lang="ru-RU" sz="3600" dirty="0" smtClean="0">
                <a:solidFill>
                  <a:srgbClr val="FF0000"/>
                </a:solidFill>
              </a:rPr>
              <a:t> </a:t>
            </a:r>
          </a:p>
          <a:p>
            <a:pPr algn="just"/>
            <a:r>
              <a:rPr lang="ru-RU" sz="3600" dirty="0" smtClean="0">
                <a:solidFill>
                  <a:srgbClr val="FF0000"/>
                </a:solidFill>
              </a:rPr>
              <a:t>и соответствующей квалификации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333375"/>
            <a:ext cx="820826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ЗАКОН РФ «ОБ ОБРАЗОВАНИИ», СТ.14, </a:t>
            </a:r>
            <a:r>
              <a:rPr lang="ru-RU" sz="3600" b="1" dirty="0" smtClean="0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П.3 (действующая редакция)</a:t>
            </a:r>
            <a:endParaRPr lang="ru-RU" sz="3600" b="1" dirty="0">
              <a:solidFill>
                <a:srgbClr val="0066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7544" y="4843026"/>
            <a:ext cx="820826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600" b="1" dirty="0" smtClean="0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ЗАКОНОПРОЕКТ: </a:t>
            </a:r>
          </a:p>
          <a:p>
            <a:pPr algn="ctr">
              <a:defRPr/>
            </a:pPr>
            <a:r>
              <a:rPr lang="ru-RU" sz="3600" b="1" dirty="0" smtClean="0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квалификация по образованию ≠</a:t>
            </a:r>
          </a:p>
          <a:p>
            <a:pPr algn="ctr">
              <a:defRPr/>
            </a:pPr>
            <a:r>
              <a:rPr lang="ru-RU" sz="3600" b="1" dirty="0" smtClean="0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профессиональная квалификация</a:t>
            </a:r>
            <a:endParaRPr lang="ru-RU" sz="3600" b="1" dirty="0">
              <a:solidFill>
                <a:srgbClr val="0066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5288" y="1312863"/>
            <a:ext cx="8424862" cy="5068887"/>
          </a:xfrm>
          <a:solidFill>
            <a:srgbClr val="FFFFFF"/>
          </a:solidFill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ru-RU" b="1" smtClean="0"/>
              <a:t>Приказ МОН</a:t>
            </a:r>
            <a:r>
              <a:rPr lang="ru-RU" b="1" smtClean="0">
                <a:solidFill>
                  <a:srgbClr val="003399"/>
                </a:solidFill>
              </a:rPr>
              <a:t> </a:t>
            </a:r>
            <a:r>
              <a:rPr lang="ru-RU" b="1" smtClean="0"/>
              <a:t>-</a:t>
            </a:r>
            <a:r>
              <a:rPr lang="ru-RU" b="1" smtClean="0">
                <a:solidFill>
                  <a:srgbClr val="003399"/>
                </a:solidFill>
              </a:rPr>
              <a:t> </a:t>
            </a:r>
            <a:r>
              <a:rPr lang="ru-RU" sz="3000" b="1" smtClean="0">
                <a:solidFill>
                  <a:srgbClr val="CC0000"/>
                </a:solidFill>
              </a:rPr>
              <a:t>Порядок проведения государственной (итоговой) аттестации</a:t>
            </a:r>
            <a:r>
              <a:rPr lang="ru-RU" b="1" smtClean="0">
                <a:solidFill>
                  <a:srgbClr val="003399"/>
                </a:solidFill>
              </a:rPr>
              <a:t> </a:t>
            </a:r>
            <a:r>
              <a:rPr lang="ru-RU" sz="3000" b="1" smtClean="0">
                <a:solidFill>
                  <a:srgbClr val="CC0000"/>
                </a:solidFill>
              </a:rPr>
              <a:t>обучающихся по программам НПО</a:t>
            </a:r>
            <a:endParaRPr lang="ru-RU" b="1" smtClean="0">
              <a:solidFill>
                <a:srgbClr val="003399"/>
              </a:solidFill>
            </a:endParaRPr>
          </a:p>
          <a:p>
            <a:pPr algn="just" eaLnBrk="1" hangingPunct="1">
              <a:buFontTx/>
              <a:buNone/>
            </a:pPr>
            <a:r>
              <a:rPr lang="ru-RU" b="1" smtClean="0"/>
              <a:t>Приказ МОН -</a:t>
            </a:r>
            <a:r>
              <a:rPr lang="ru-RU" b="1" smtClean="0">
                <a:solidFill>
                  <a:srgbClr val="003399"/>
                </a:solidFill>
              </a:rPr>
              <a:t> </a:t>
            </a:r>
            <a:r>
              <a:rPr lang="ru-RU" b="1" smtClean="0">
                <a:solidFill>
                  <a:srgbClr val="CC0000"/>
                </a:solidFill>
              </a:rPr>
              <a:t>Порядок проведения государственной (итоговой) аттестации обучающихся по программам СПО</a:t>
            </a:r>
            <a:endParaRPr lang="ru-RU" b="1" smtClean="0">
              <a:solidFill>
                <a:srgbClr val="003399"/>
              </a:solidFill>
            </a:endParaRPr>
          </a:p>
          <a:p>
            <a:pPr algn="just" eaLnBrk="1" hangingPunct="1">
              <a:buFontTx/>
              <a:buNone/>
            </a:pPr>
            <a:r>
              <a:rPr lang="ru-RU" b="1" smtClean="0"/>
              <a:t>ориентировочный срок – 2 квартал 2012</a:t>
            </a:r>
          </a:p>
        </p:txBody>
      </p:sp>
      <p:sp>
        <p:nvSpPr>
          <p:cNvPr id="352259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Планируется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6438"/>
            <a:ext cx="8229600" cy="561975"/>
          </a:xfrm>
        </p:spPr>
        <p:txBody>
          <a:bodyPr/>
          <a:lstStyle/>
          <a:p>
            <a:r>
              <a:rPr lang="ru-RU" sz="4000" b="1" smtClean="0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Трактовка ФГОС НПО и СПО</a:t>
            </a:r>
          </a:p>
        </p:txBody>
      </p:sp>
      <p:sp>
        <p:nvSpPr>
          <p:cNvPr id="66566" name="AutoShape 6"/>
          <p:cNvSpPr>
            <a:spLocks noChangeArrowheads="1"/>
          </p:cNvSpPr>
          <p:nvPr/>
        </p:nvSpPr>
        <p:spPr bwMode="auto">
          <a:xfrm>
            <a:off x="377825" y="1935163"/>
            <a:ext cx="8388350" cy="3798887"/>
          </a:xfrm>
          <a:prstGeom prst="foldedCorner">
            <a:avLst>
              <a:gd name="adj" fmla="val 12500"/>
            </a:avLst>
          </a:prstGeom>
          <a:solidFill>
            <a:schemeClr val="accent1"/>
          </a:solidFill>
          <a:ln w="38100">
            <a:solidFill>
              <a:schemeClr val="accent2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3600" b="1"/>
              <a:t>п. 8.4</a:t>
            </a:r>
            <a:r>
              <a:rPr lang="ru-RU" sz="3600"/>
              <a:t>. Оценка качества подготовки обучающихся и выпускников осуществляется </a:t>
            </a:r>
            <a:r>
              <a:rPr lang="ru-RU" sz="3600" b="1"/>
              <a:t>в двух основных направлениях:</a:t>
            </a:r>
          </a:p>
          <a:p>
            <a:pPr algn="ctr">
              <a:buFont typeface="Wingdings" pitchFamily="2" charset="2"/>
              <a:buChar char="ü"/>
            </a:pPr>
            <a:r>
              <a:rPr lang="ru-RU" sz="3600">
                <a:solidFill>
                  <a:srgbClr val="990000"/>
                </a:solidFill>
              </a:rPr>
              <a:t>оценка уровня освоения дисциплин;</a:t>
            </a:r>
          </a:p>
          <a:p>
            <a:pPr algn="ctr">
              <a:buFont typeface="Wingdings" pitchFamily="2" charset="2"/>
              <a:buChar char="ü"/>
            </a:pPr>
            <a:r>
              <a:rPr lang="ru-RU" sz="3600">
                <a:solidFill>
                  <a:srgbClr val="990000"/>
                </a:solidFill>
              </a:rPr>
              <a:t>оценка компетенций обучающихся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65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65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6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446856" y="0"/>
            <a:ext cx="8229600" cy="1143000"/>
          </a:xfrm>
        </p:spPr>
        <p:txBody>
          <a:bodyPr/>
          <a:lstStyle/>
          <a:p>
            <a:r>
              <a:rPr lang="ru-RU" sz="4800" b="1" dirty="0" smtClean="0">
                <a:solidFill>
                  <a:srgbClr val="006699"/>
                </a:solidFill>
              </a:rPr>
              <a:t>ЦЕЛИ</a:t>
            </a:r>
          </a:p>
        </p:txBody>
      </p:sp>
      <p:sp>
        <p:nvSpPr>
          <p:cNvPr id="4" name="Стрелка вниз 3"/>
          <p:cNvSpPr/>
          <p:nvPr/>
        </p:nvSpPr>
        <p:spPr>
          <a:xfrm>
            <a:off x="1907480" y="1268760"/>
            <a:ext cx="484187" cy="9794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10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1268760"/>
            <a:ext cx="542925" cy="1011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1268760"/>
            <a:ext cx="542925" cy="1011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2" name="TextBox 4"/>
          <p:cNvSpPr txBox="1">
            <a:spLocks noChangeArrowheads="1"/>
          </p:cNvSpPr>
          <p:nvPr/>
        </p:nvSpPr>
        <p:spPr bwMode="auto">
          <a:xfrm>
            <a:off x="505171" y="2495108"/>
            <a:ext cx="2554288" cy="9343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 anchor="ctr" anchorCtr="0">
            <a:noAutofit/>
          </a:bodyPr>
          <a:lstStyle/>
          <a:p>
            <a:pPr algn="ctr"/>
            <a:r>
              <a:rPr lang="ru-RU" sz="2200" b="1" dirty="0" smtClean="0">
                <a:solidFill>
                  <a:srgbClr val="FF0000"/>
                </a:solidFill>
              </a:rPr>
              <a:t>ДИАГНОСТИКА</a:t>
            </a:r>
          </a:p>
          <a:p>
            <a:pPr algn="ctr"/>
            <a:r>
              <a:rPr lang="ru-RU" sz="2200" b="1" dirty="0" smtClean="0">
                <a:solidFill>
                  <a:srgbClr val="FF0000"/>
                </a:solidFill>
              </a:rPr>
              <a:t>(КОНСТАТАЦИЯ)</a:t>
            </a:r>
            <a:endParaRPr lang="ru-RU" sz="2200" b="1" dirty="0">
              <a:solidFill>
                <a:srgbClr val="FF0000"/>
              </a:solidFill>
            </a:endParaRPr>
          </a:p>
        </p:txBody>
      </p:sp>
      <p:sp>
        <p:nvSpPr>
          <p:cNvPr id="4103" name="TextBox 5"/>
          <p:cNvSpPr txBox="1">
            <a:spLocks noChangeArrowheads="1"/>
          </p:cNvSpPr>
          <p:nvPr/>
        </p:nvSpPr>
        <p:spPr bwMode="auto">
          <a:xfrm>
            <a:off x="3275905" y="2506141"/>
            <a:ext cx="2879725" cy="1107996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 b="1" dirty="0" smtClean="0">
                <a:solidFill>
                  <a:srgbClr val="FF0000"/>
                </a:solidFill>
              </a:rPr>
              <a:t>МОТИВАЦИЯ</a:t>
            </a:r>
            <a:endParaRPr lang="ru-RU" sz="2200" b="1" dirty="0">
              <a:solidFill>
                <a:srgbClr val="FF0000"/>
              </a:solidFill>
            </a:endParaRPr>
          </a:p>
          <a:p>
            <a:pPr algn="ctr"/>
            <a:r>
              <a:rPr lang="ru-RU" sz="2200" b="1" dirty="0">
                <a:solidFill>
                  <a:srgbClr val="FF0000"/>
                </a:solidFill>
              </a:rPr>
              <a:t>(ФОРМИРУЮЩАЯ ОЦЕНКА)</a:t>
            </a:r>
          </a:p>
        </p:txBody>
      </p:sp>
      <p:sp>
        <p:nvSpPr>
          <p:cNvPr id="4104" name="TextBox 7"/>
          <p:cNvSpPr txBox="1">
            <a:spLocks noChangeArrowheads="1"/>
          </p:cNvSpPr>
          <p:nvPr/>
        </p:nvSpPr>
        <p:spPr bwMode="auto">
          <a:xfrm>
            <a:off x="6371852" y="2493367"/>
            <a:ext cx="2304604" cy="93610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anchor="ctr" anchorCtr="0">
            <a:noAutofit/>
          </a:bodyPr>
          <a:lstStyle/>
          <a:p>
            <a:pPr algn="ctr"/>
            <a:r>
              <a:rPr lang="ru-RU" sz="2200" b="1" cap="all" dirty="0" smtClean="0">
                <a:solidFill>
                  <a:srgbClr val="FF0000"/>
                </a:solidFill>
              </a:rPr>
              <a:t>прогностика</a:t>
            </a:r>
            <a:endParaRPr lang="ru-RU" sz="2200" b="1" cap="all" dirty="0">
              <a:solidFill>
                <a:srgbClr val="FF0000"/>
              </a:solidFill>
            </a:endParaRPr>
          </a:p>
        </p:txBody>
      </p:sp>
      <p:pic>
        <p:nvPicPr>
          <p:cNvPr id="410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4080222"/>
            <a:ext cx="2159000" cy="114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8" name="TextBox 9"/>
          <p:cNvSpPr txBox="1">
            <a:spLocks noChangeArrowheads="1"/>
          </p:cNvSpPr>
          <p:nvPr/>
        </p:nvSpPr>
        <p:spPr bwMode="auto">
          <a:xfrm>
            <a:off x="539552" y="5508411"/>
            <a:ext cx="8136904" cy="769441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FF0000"/>
                </a:solidFill>
              </a:rPr>
              <a:t>СОИСКАТЕЛЬ (РАБОТНИК), РАБОТОДАТЕЛЬ, </a:t>
            </a:r>
            <a:r>
              <a:rPr lang="ru-RU" sz="2200" b="1" dirty="0">
                <a:solidFill>
                  <a:srgbClr val="FF0000"/>
                </a:solidFill>
              </a:rPr>
              <a:t>ГОСУДАРСТВО</a:t>
            </a:r>
          </a:p>
        </p:txBody>
      </p:sp>
      <p:sp>
        <p:nvSpPr>
          <p:cNvPr id="4110" name="Line 14"/>
          <p:cNvSpPr>
            <a:spLocks noChangeShapeType="1"/>
          </p:cNvSpPr>
          <p:nvPr/>
        </p:nvSpPr>
        <p:spPr bwMode="auto">
          <a:xfrm>
            <a:off x="1475283" y="1268760"/>
            <a:ext cx="633707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11" name="AutoShape 15"/>
          <p:cNvSpPr>
            <a:spLocks/>
          </p:cNvSpPr>
          <p:nvPr/>
        </p:nvSpPr>
        <p:spPr bwMode="auto">
          <a:xfrm rot="5400000">
            <a:off x="4103874" y="441014"/>
            <a:ext cx="576263" cy="6552778"/>
          </a:xfrm>
          <a:prstGeom prst="rightBrace">
            <a:avLst>
              <a:gd name="adj1" fmla="val 60399"/>
              <a:gd name="adj2" fmla="val 47333"/>
            </a:avLst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AutoShape 7"/>
          <p:cNvSpPr>
            <a:spLocks noChangeArrowheads="1"/>
          </p:cNvSpPr>
          <p:nvPr/>
        </p:nvSpPr>
        <p:spPr bwMode="auto">
          <a:xfrm>
            <a:off x="107504" y="1052736"/>
            <a:ext cx="8892480" cy="1572518"/>
          </a:xfrm>
          <a:prstGeom prst="foldedCorner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accent2"/>
            </a:solidFill>
            <a:round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КВАЛИФИКАЦИЯ - </a:t>
            </a:r>
            <a:r>
              <a:rPr lang="ru-RU" sz="2800" dirty="0" smtClean="0">
                <a:solidFill>
                  <a:srgbClr val="FF0000"/>
                </a:solidFill>
              </a:rPr>
              <a:t>готовность к выполнению определенного вида трудовой деятельности (ВТД) / трудовой функции (ТФ)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67744" y="332656"/>
            <a:ext cx="4465638" cy="641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 smtClean="0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ЦЕЛИ</a:t>
            </a:r>
            <a:endParaRPr lang="ru-RU" sz="3600" b="1" dirty="0">
              <a:solidFill>
                <a:srgbClr val="0066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4139952" y="2780928"/>
            <a:ext cx="917575" cy="9361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95536" y="3775680"/>
            <a:ext cx="842493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ВОЗМОЖНОСТЬ </a:t>
            </a:r>
            <a:r>
              <a:rPr lang="ru-RU" sz="2800" b="1" dirty="0" smtClean="0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ОЦЕНКИ</a:t>
            </a:r>
            <a:r>
              <a:rPr lang="ru-RU" sz="2800" b="1" dirty="0" smtClean="0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800" b="1" dirty="0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КВАЛИФИКАЦИИ ЦЕЛИКОМ ИЛИ ПО ЧАСТЯМ (ПРИНЦИП </a:t>
            </a:r>
            <a:r>
              <a:rPr lang="en-US" sz="2800" b="1" dirty="0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LLL</a:t>
            </a:r>
            <a:r>
              <a:rPr lang="ru-RU" sz="2800" b="1" dirty="0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</a:t>
            </a:r>
          </a:p>
          <a:p>
            <a:pPr algn="ctr"/>
            <a:endParaRPr lang="ru-RU" sz="2800" b="1" dirty="0">
              <a:solidFill>
                <a:srgbClr val="0066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/>
            <a:r>
              <a:rPr lang="ru-RU" sz="2800" b="1" dirty="0" smtClean="0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Образование - путь, но не исчерпывающее условие получения квалификации</a:t>
            </a:r>
            <a:endParaRPr lang="ru-RU" sz="2400" b="1" dirty="0">
              <a:solidFill>
                <a:srgbClr val="0066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трелка вправо 9"/>
          <p:cNvSpPr>
            <a:spLocks noChangeArrowheads="1"/>
          </p:cNvSpPr>
          <p:nvPr/>
        </p:nvSpPr>
        <p:spPr bwMode="auto">
          <a:xfrm rot="12076191">
            <a:off x="1692275" y="3449638"/>
            <a:ext cx="2592388" cy="484187"/>
          </a:xfrm>
          <a:prstGeom prst="rightArrow">
            <a:avLst>
              <a:gd name="adj1" fmla="val 50000"/>
              <a:gd name="adj2" fmla="val 49972"/>
            </a:avLst>
          </a:prstGeom>
          <a:solidFill>
            <a:schemeClr val="accent1"/>
          </a:solidFill>
          <a:ln w="25400" algn="ctr">
            <a:noFill/>
            <a:miter lim="800000"/>
            <a:headEnd/>
            <a:tailEnd/>
          </a:ln>
        </p:spPr>
        <p:txBody>
          <a:bodyPr rot="10800000" anchor="ctr"/>
          <a:lstStyle/>
          <a:p>
            <a:pPr algn="ctr">
              <a:defRPr/>
            </a:pPr>
            <a:endParaRPr lang="ru-RU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0825" y="228600"/>
            <a:ext cx="8642350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ФГОС НПО-СПО: РАЗДЕЛ 5. ТРЕБОВАНИЯ К РЕЗУЛЬТАТАМ ОСВОЕНИЯ ОСНОВНОЙ ПРОФЕССИОНАЛЬНОЙ ОБРАЗОВАТЕЛЬНОЙ ПРОГРАММЫ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11413" y="1773238"/>
            <a:ext cx="3168650" cy="6762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ВЫПУСКНИК ДОЛЖЕН</a:t>
            </a:r>
          </a:p>
          <a:p>
            <a:pPr algn="ctr">
              <a:defRPr/>
            </a:pPr>
            <a:endParaRPr lang="ru-RU" dirty="0"/>
          </a:p>
        </p:txBody>
      </p:sp>
      <p:sp>
        <p:nvSpPr>
          <p:cNvPr id="8196" name="TextBox 3"/>
          <p:cNvSpPr txBox="1">
            <a:spLocks noChangeArrowheads="1"/>
          </p:cNvSpPr>
          <p:nvPr/>
        </p:nvSpPr>
        <p:spPr bwMode="auto">
          <a:xfrm>
            <a:off x="250825" y="2349500"/>
            <a:ext cx="3311525" cy="65087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chemeClr val="accent2"/>
                </a:solidFill>
              </a:rPr>
              <a:t>обладать общими компетенциями</a:t>
            </a:r>
          </a:p>
        </p:txBody>
      </p:sp>
      <p:sp>
        <p:nvSpPr>
          <p:cNvPr id="8197" name="TextBox 4"/>
          <p:cNvSpPr txBox="1">
            <a:spLocks noChangeArrowheads="1"/>
          </p:cNvSpPr>
          <p:nvPr/>
        </p:nvSpPr>
        <p:spPr bwMode="auto">
          <a:xfrm>
            <a:off x="4284663" y="2205038"/>
            <a:ext cx="4392612" cy="1474787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chemeClr val="accent2"/>
                </a:solidFill>
              </a:rPr>
              <a:t>обладать профессиональными  компетенциями, соответствующими основным</a:t>
            </a:r>
            <a:r>
              <a:rPr lang="ru-RU"/>
              <a:t> </a:t>
            </a:r>
          </a:p>
          <a:p>
            <a:pPr algn="ctr"/>
            <a:r>
              <a:rPr lang="ru-RU" b="1">
                <a:solidFill>
                  <a:srgbClr val="C00000"/>
                </a:solidFill>
              </a:rPr>
              <a:t>видам профессиональной деятельности</a:t>
            </a:r>
          </a:p>
        </p:txBody>
      </p:sp>
      <p:sp>
        <p:nvSpPr>
          <p:cNvPr id="6" name="TextBox 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87445" y="5743218"/>
            <a:ext cx="8288782" cy="1031156"/>
          </a:xfrm>
          <a:prstGeom prst="rect">
            <a:avLst/>
          </a:prstGeom>
          <a:blipFill rotWithShape="1">
            <a:blip r:embed="rId2" cstate="print"/>
            <a:stretch>
              <a:fillRect l="-799" t="-132353" b="-191176"/>
            </a:stretch>
          </a:blipFill>
        </p:spPr>
        <p:txBody>
          <a:bodyPr/>
          <a:lstStyle/>
          <a:p>
            <a:r>
              <a:rPr lang="ru-RU">
                <a:noFill/>
              </a:rPr>
              <a:t> </a:t>
            </a:r>
          </a:p>
        </p:txBody>
      </p:sp>
      <p:sp>
        <p:nvSpPr>
          <p:cNvPr id="8199" name="TextBox 8"/>
          <p:cNvSpPr txBox="1">
            <a:spLocks noChangeArrowheads="1"/>
          </p:cNvSpPr>
          <p:nvPr/>
        </p:nvSpPr>
        <p:spPr bwMode="auto">
          <a:xfrm>
            <a:off x="-36513" y="5229225"/>
            <a:ext cx="92821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ВИД ПРОФЕССИОНАЛЬНОЙ ДЕЯТЕЛЬНОСТИ  </a:t>
            </a:r>
            <a:r>
              <a:rPr lang="ru-RU" sz="2800" b="1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≠ </a:t>
            </a:r>
            <a:r>
              <a:rPr lang="ru-RU" sz="2400" b="1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∑  ПК (Опыт +У + З</a:t>
            </a:r>
            <a:r>
              <a:rPr lang="ru-RU" sz="2000" b="1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</a:t>
            </a:r>
          </a:p>
        </p:txBody>
      </p:sp>
      <p:sp>
        <p:nvSpPr>
          <p:cNvPr id="8200" name="TextBox 7"/>
          <p:cNvSpPr txBox="1">
            <a:spLocks noChangeArrowheads="1"/>
          </p:cNvSpPr>
          <p:nvPr/>
        </p:nvSpPr>
        <p:spPr bwMode="auto">
          <a:xfrm>
            <a:off x="4572000" y="3789363"/>
            <a:ext cx="3240088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chemeClr val="accent2"/>
                </a:solidFill>
              </a:rPr>
              <a:t>ПК –</a:t>
            </a:r>
            <a:r>
              <a:rPr lang="ru-RU"/>
              <a:t> </a:t>
            </a:r>
            <a:r>
              <a:rPr lang="ru-RU" b="1">
                <a:solidFill>
                  <a:srgbClr val="C00000"/>
                </a:solidFill>
              </a:rPr>
              <a:t>способность успешно действовать</a:t>
            </a:r>
            <a:r>
              <a:rPr lang="ru-RU">
                <a:solidFill>
                  <a:srgbClr val="C00000"/>
                </a:solidFill>
              </a:rPr>
              <a:t> </a:t>
            </a:r>
          </a:p>
          <a:p>
            <a:pPr algn="ctr"/>
            <a:r>
              <a:rPr lang="ru-RU" b="1">
                <a:solidFill>
                  <a:schemeClr val="accent2"/>
                </a:solidFill>
              </a:rPr>
              <a:t>на основе практического опыта, умений и знаний…</a:t>
            </a:r>
          </a:p>
        </p:txBody>
      </p:sp>
      <p:sp>
        <p:nvSpPr>
          <p:cNvPr id="4" name="Стрелка вправо 9"/>
          <p:cNvSpPr>
            <a:spLocks noChangeArrowheads="1"/>
          </p:cNvSpPr>
          <p:nvPr/>
        </p:nvSpPr>
        <p:spPr bwMode="auto">
          <a:xfrm rot="1252325">
            <a:off x="2019300" y="3554413"/>
            <a:ext cx="2595563" cy="484187"/>
          </a:xfrm>
          <a:prstGeom prst="rightArrow">
            <a:avLst>
              <a:gd name="adj1" fmla="val 50000"/>
              <a:gd name="adj2" fmla="val 50033"/>
            </a:avLst>
          </a:prstGeom>
          <a:solidFill>
            <a:schemeClr val="accent1"/>
          </a:soli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>
              <a:solidFill>
                <a:schemeClr val="lt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1"/>
          <p:cNvSpPr txBox="1">
            <a:spLocks noChangeArrowheads="1"/>
          </p:cNvSpPr>
          <p:nvPr/>
        </p:nvSpPr>
        <p:spPr bwMode="auto">
          <a:xfrm>
            <a:off x="251520" y="2597150"/>
            <a:ext cx="4572000" cy="138499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∑ практического опыта</a:t>
            </a:r>
          </a:p>
          <a:p>
            <a:pPr algn="ctr"/>
            <a:r>
              <a:rPr lang="ru-RU" sz="2800" b="1" dirty="0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применение умений, знаний</a:t>
            </a:r>
          </a:p>
        </p:txBody>
      </p:sp>
      <p:sp>
        <p:nvSpPr>
          <p:cNvPr id="9219" name="TextBox 2"/>
          <p:cNvSpPr txBox="1">
            <a:spLocks noChangeArrowheads="1"/>
          </p:cNvSpPr>
          <p:nvPr/>
        </p:nvSpPr>
        <p:spPr bwMode="auto">
          <a:xfrm>
            <a:off x="0" y="211138"/>
            <a:ext cx="91440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700" b="1" dirty="0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Дескрипторы НРК РФ 5 уровень: </a:t>
            </a:r>
          </a:p>
          <a:p>
            <a:pPr algn="ctr"/>
            <a:r>
              <a:rPr lang="ru-RU" sz="2700" b="1" dirty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«применение профессиональных знаний…»; «самостоятельная деятельность</a:t>
            </a:r>
            <a:r>
              <a:rPr lang="ru-RU" sz="2700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 Ответственность </a:t>
            </a:r>
            <a:r>
              <a:rPr lang="ru-RU" sz="2700" b="1" dirty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за результат </a:t>
            </a:r>
            <a:r>
              <a:rPr lang="ru-RU" sz="2700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выполнения работ…»</a:t>
            </a:r>
            <a:endParaRPr lang="ru-RU" sz="2400" b="1" dirty="0">
              <a:solidFill>
                <a:srgbClr val="99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4932040" y="3029198"/>
            <a:ext cx="504254" cy="4857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2267744" y="4077072"/>
            <a:ext cx="576263" cy="8969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223" name="TextBox 7"/>
          <p:cNvSpPr txBox="1">
            <a:spLocks noChangeArrowheads="1"/>
          </p:cNvSpPr>
          <p:nvPr/>
        </p:nvSpPr>
        <p:spPr bwMode="auto">
          <a:xfrm>
            <a:off x="323529" y="5085184"/>
            <a:ext cx="4680519" cy="8318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ДОПУСК К ЭКЗАМЕНУ КВАЛИФИКАЦИОННОМУ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508104" y="2597150"/>
            <a:ext cx="3312368" cy="2677656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Образование - </a:t>
            </a:r>
            <a:r>
              <a:rPr lang="ru-RU" sz="2800" b="1" dirty="0" smtClean="0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путь, но </a:t>
            </a:r>
            <a:r>
              <a:rPr lang="ru-RU" sz="2800" b="1" dirty="0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не исчерпывающее условие получения квалификации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115888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ПО СУБЪЕКТАМ ОЦЕНИВАНИЯ</a:t>
            </a:r>
          </a:p>
        </p:txBody>
      </p:sp>
      <p:pic>
        <p:nvPicPr>
          <p:cNvPr id="60419" name="Picture 3" descr="j030125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4724400"/>
            <a:ext cx="1830387" cy="156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0" name="Picture 4" descr="j029198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938" y="1700213"/>
            <a:ext cx="1700212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/>
          </p:cNvSpPr>
          <p:nvPr/>
        </p:nvSpPr>
        <p:spPr bwMode="auto">
          <a:xfrm>
            <a:off x="2700338" y="4005263"/>
            <a:ext cx="2962275" cy="259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350" indent="20638" algn="ctr">
              <a:lnSpc>
                <a:spcPct val="90000"/>
              </a:lnSpc>
              <a:spcBef>
                <a:spcPct val="20000"/>
              </a:spcBef>
            </a:pPr>
            <a:r>
              <a:rPr lang="ru-RU" sz="3000" b="1" dirty="0"/>
              <a:t>внешнее</a:t>
            </a:r>
            <a:r>
              <a:rPr lang="ru-RU" sz="3000" dirty="0"/>
              <a:t> оценивание</a:t>
            </a:r>
          </a:p>
          <a:p>
            <a:pPr marL="6350" indent="20638" algn="ctr">
              <a:lnSpc>
                <a:spcPct val="90000"/>
              </a:lnSpc>
              <a:spcBef>
                <a:spcPct val="20000"/>
              </a:spcBef>
            </a:pPr>
            <a:r>
              <a:rPr lang="ru-RU" sz="3000" dirty="0">
                <a:solidFill>
                  <a:srgbClr val="CC0000"/>
                </a:solidFill>
              </a:rPr>
              <a:t>оценивает</a:t>
            </a:r>
            <a:r>
              <a:rPr lang="ru-RU" sz="3000" dirty="0"/>
              <a:t> </a:t>
            </a:r>
            <a:r>
              <a:rPr lang="ru-RU" sz="3000" dirty="0">
                <a:solidFill>
                  <a:srgbClr val="CC0000"/>
                </a:solidFill>
              </a:rPr>
              <a:t>тот,</a:t>
            </a:r>
            <a:r>
              <a:rPr lang="ru-RU" sz="3000" dirty="0"/>
              <a:t> </a:t>
            </a:r>
            <a:r>
              <a:rPr lang="ru-RU" sz="3000" dirty="0">
                <a:solidFill>
                  <a:srgbClr val="CC0000"/>
                </a:solidFill>
              </a:rPr>
              <a:t>кто не учил </a:t>
            </a:r>
            <a:r>
              <a:rPr lang="ru-RU" sz="3000" dirty="0" smtClean="0"/>
              <a:t>(носитель </a:t>
            </a:r>
            <a:r>
              <a:rPr lang="ru-RU" sz="3000" dirty="0" smtClean="0"/>
              <a:t>квалификации</a:t>
            </a:r>
            <a:r>
              <a:rPr lang="ru-RU" sz="3000" dirty="0" smtClean="0"/>
              <a:t>)</a:t>
            </a:r>
            <a:endParaRPr lang="ru-RU" sz="3000" dirty="0"/>
          </a:p>
        </p:txBody>
      </p:sp>
      <p:sp>
        <p:nvSpPr>
          <p:cNvPr id="60422" name="Rectangle 6"/>
          <p:cNvSpPr>
            <a:spLocks noChangeArrowheads="1"/>
          </p:cNvSpPr>
          <p:nvPr/>
        </p:nvSpPr>
        <p:spPr bwMode="auto">
          <a:xfrm>
            <a:off x="107950" y="1341438"/>
            <a:ext cx="3097213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000" b="1"/>
              <a:t>внутреннее</a:t>
            </a:r>
            <a:r>
              <a:rPr lang="ru-RU" sz="3000"/>
              <a:t> оценивание</a:t>
            </a:r>
          </a:p>
          <a:p>
            <a:pPr algn="ctr"/>
            <a:r>
              <a:rPr lang="ru-RU" sz="3000"/>
              <a:t> </a:t>
            </a:r>
            <a:r>
              <a:rPr lang="ru-RU" sz="3000">
                <a:solidFill>
                  <a:srgbClr val="CC0000"/>
                </a:solidFill>
              </a:rPr>
              <a:t>кто учит, тот и оценивает</a:t>
            </a:r>
          </a:p>
          <a:p>
            <a:pPr algn="ctr"/>
            <a:r>
              <a:rPr lang="ru-RU" sz="3000"/>
              <a:t>(преподаватель или мастер)</a:t>
            </a:r>
          </a:p>
        </p:txBody>
      </p:sp>
      <p:sp>
        <p:nvSpPr>
          <p:cNvPr id="60423" name="Rectangle 7"/>
          <p:cNvSpPr>
            <a:spLocks noChangeArrowheads="1"/>
          </p:cNvSpPr>
          <p:nvPr/>
        </p:nvSpPr>
        <p:spPr bwMode="auto">
          <a:xfrm>
            <a:off x="5508625" y="4941888"/>
            <a:ext cx="35274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/>
              <a:t>самооценивание</a:t>
            </a:r>
          </a:p>
          <a:p>
            <a:pPr algn="ctr"/>
            <a:r>
              <a:rPr lang="ru-RU" sz="2800">
                <a:solidFill>
                  <a:srgbClr val="CC0000"/>
                </a:solidFill>
              </a:rPr>
              <a:t>оценивает</a:t>
            </a:r>
            <a:r>
              <a:rPr lang="ru-RU" sz="2800"/>
              <a:t> </a:t>
            </a:r>
            <a:r>
              <a:rPr lang="ru-RU" sz="2800">
                <a:solidFill>
                  <a:srgbClr val="CC0000"/>
                </a:solidFill>
              </a:rPr>
              <a:t>тот,</a:t>
            </a:r>
            <a:r>
              <a:rPr lang="ru-RU" sz="2800"/>
              <a:t> </a:t>
            </a:r>
          </a:p>
          <a:p>
            <a:pPr algn="ctr"/>
            <a:r>
              <a:rPr lang="ru-RU" sz="2800">
                <a:solidFill>
                  <a:srgbClr val="CC0000"/>
                </a:solidFill>
              </a:rPr>
              <a:t>кто учился </a:t>
            </a:r>
          </a:p>
          <a:p>
            <a:pPr algn="ctr"/>
            <a:r>
              <a:rPr lang="ru-RU" sz="2800"/>
              <a:t>(сам обучающийся)</a:t>
            </a:r>
          </a:p>
        </p:txBody>
      </p:sp>
      <p:pic>
        <p:nvPicPr>
          <p:cNvPr id="60424" name="Picture 8" descr="j029202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92888" y="3278188"/>
            <a:ext cx="1724025" cy="16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0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0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0422" grpId="0"/>
      <p:bldP spid="604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ПО СИТУАЦИИ ОЦЕНИВАНИЯ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ru-RU" sz="3000" b="1" dirty="0" smtClean="0">
                <a:solidFill>
                  <a:srgbClr val="CC0000"/>
                </a:solidFill>
              </a:rPr>
              <a:t>оценивание в процессе обучения</a:t>
            </a:r>
          </a:p>
          <a:p>
            <a:pPr eaLnBrk="1" hangingPunct="1">
              <a:defRPr/>
            </a:pPr>
            <a:endParaRPr lang="ru-RU" sz="3000" dirty="0" smtClean="0"/>
          </a:p>
          <a:p>
            <a:pPr eaLnBrk="1" hangingPunct="1">
              <a:defRPr/>
            </a:pPr>
            <a:r>
              <a:rPr lang="ru-RU" sz="3000" dirty="0" smtClean="0"/>
              <a:t>специфическое оценивание, проводимое     </a:t>
            </a:r>
            <a:r>
              <a:rPr lang="ru-RU" sz="3000" dirty="0" smtClean="0">
                <a:solidFill>
                  <a:srgbClr val="CC0000"/>
                </a:solidFill>
              </a:rPr>
              <a:t>в специально созданных условиях</a:t>
            </a:r>
            <a:r>
              <a:rPr lang="ru-RU" sz="3000" dirty="0" smtClean="0"/>
              <a:t>, которое предполагает разработку и использование некоторых проб; участники, вовлеченные в данный процесс, осознают важность процесса данной проверки и проводимого оценивания – </a:t>
            </a:r>
            <a:r>
              <a:rPr lang="ru-RU" sz="3000" b="1" dirty="0" smtClean="0">
                <a:solidFill>
                  <a:srgbClr val="CC0000"/>
                </a:solidFill>
              </a:rPr>
              <a:t>аттестация, сертификация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14375" y="285750"/>
            <a:ext cx="7858125" cy="1362075"/>
          </a:xfrm>
        </p:spPr>
        <p:txBody>
          <a:bodyPr anchor="t"/>
          <a:lstStyle/>
          <a:p>
            <a:pPr eaLnBrk="1" hangingPunct="1"/>
            <a:r>
              <a:rPr lang="ru-RU" sz="4000" b="1" smtClean="0"/>
              <a:t>В ОПОП НПО и СПО это…</a:t>
            </a:r>
          </a:p>
        </p:txBody>
      </p:sp>
      <p:grpSp>
        <p:nvGrpSpPr>
          <p:cNvPr id="11267" name="Group 18"/>
          <p:cNvGrpSpPr>
            <a:grpSpLocks/>
          </p:cNvGrpSpPr>
          <p:nvPr/>
        </p:nvGrpSpPr>
        <p:grpSpPr bwMode="auto">
          <a:xfrm>
            <a:off x="179388" y="1071563"/>
            <a:ext cx="9001125" cy="5741987"/>
            <a:chOff x="113" y="675"/>
            <a:chExt cx="5670" cy="3617"/>
          </a:xfrm>
        </p:grpSpPr>
        <p:sp>
          <p:nvSpPr>
            <p:cNvPr id="11268" name="TextBox 4"/>
            <p:cNvSpPr txBox="1">
              <a:spLocks noChangeArrowheads="1"/>
            </p:cNvSpPr>
            <p:nvPr/>
          </p:nvSpPr>
          <p:spPr bwMode="auto">
            <a:xfrm>
              <a:off x="495" y="675"/>
              <a:ext cx="1935" cy="748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ts val="2738"/>
                </a:lnSpc>
              </a:pPr>
              <a:r>
                <a:rPr lang="ru-RU" sz="3200">
                  <a:latin typeface="Calibri" pitchFamily="34" charset="0"/>
                </a:rPr>
                <a:t>Оценивание в процессе обучения</a:t>
              </a:r>
            </a:p>
          </p:txBody>
        </p:sp>
        <p:sp>
          <p:nvSpPr>
            <p:cNvPr id="11269" name="TextBox 5"/>
            <p:cNvSpPr txBox="1">
              <a:spLocks noChangeArrowheads="1"/>
            </p:cNvSpPr>
            <p:nvPr/>
          </p:nvSpPr>
          <p:spPr bwMode="auto">
            <a:xfrm>
              <a:off x="3424" y="675"/>
              <a:ext cx="1661" cy="381"/>
            </a:xfrm>
            <a:prstGeom prst="rect">
              <a:avLst/>
            </a:prstGeom>
            <a:solidFill>
              <a:schemeClr val="folHlink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3200">
                  <a:latin typeface="Calibri" pitchFamily="34" charset="0"/>
                </a:rPr>
                <a:t>аттестация</a:t>
              </a:r>
            </a:p>
          </p:txBody>
        </p:sp>
        <p:sp>
          <p:nvSpPr>
            <p:cNvPr id="7" name="Стрелка вниз 6"/>
            <p:cNvSpPr/>
            <p:nvPr/>
          </p:nvSpPr>
          <p:spPr>
            <a:xfrm>
              <a:off x="657" y="1480"/>
              <a:ext cx="270" cy="226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" name="Стрелка вниз 8"/>
            <p:cNvSpPr>
              <a:spLocks noChangeArrowheads="1"/>
            </p:cNvSpPr>
            <p:nvPr/>
          </p:nvSpPr>
          <p:spPr bwMode="auto">
            <a:xfrm>
              <a:off x="3560" y="1117"/>
              <a:ext cx="270" cy="227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folHlink">
                <a:alpha val="60001"/>
              </a:schemeClr>
            </a:solidFill>
            <a:ln w="25400" algn="ctr">
              <a:solidFill>
                <a:srgbClr val="008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lt1"/>
                </a:solidFill>
                <a:latin typeface="+mn-lt"/>
                <a:cs typeface="+mn-cs"/>
              </a:endParaRPr>
            </a:p>
          </p:txBody>
        </p:sp>
        <p:sp>
          <p:nvSpPr>
            <p:cNvPr id="10" name="Стрелка вниз 9"/>
            <p:cNvSpPr>
              <a:spLocks noChangeArrowheads="1"/>
            </p:cNvSpPr>
            <p:nvPr/>
          </p:nvSpPr>
          <p:spPr bwMode="auto">
            <a:xfrm>
              <a:off x="4740" y="1117"/>
              <a:ext cx="270" cy="227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FFFF99"/>
            </a:solidFill>
            <a:ln w="25400" algn="ctr">
              <a:solidFill>
                <a:srgbClr val="FF66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lt1"/>
                </a:solidFill>
                <a:latin typeface="+mn-lt"/>
                <a:cs typeface="+mn-cs"/>
              </a:endParaRPr>
            </a:p>
          </p:txBody>
        </p:sp>
        <p:sp>
          <p:nvSpPr>
            <p:cNvPr id="11273" name="TextBox 10"/>
            <p:cNvSpPr txBox="1">
              <a:spLocks noChangeArrowheads="1"/>
            </p:cNvSpPr>
            <p:nvPr/>
          </p:nvSpPr>
          <p:spPr bwMode="auto">
            <a:xfrm>
              <a:off x="113" y="1752"/>
              <a:ext cx="1080" cy="474"/>
            </a:xfrm>
            <a:prstGeom prst="rect">
              <a:avLst/>
            </a:prstGeom>
            <a:solidFill>
              <a:schemeClr val="accent1"/>
            </a:solidFill>
            <a:ln w="25400" algn="ctr">
              <a:solidFill>
                <a:schemeClr val="accent2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ts val="2500"/>
                </a:lnSpc>
              </a:pPr>
              <a:r>
                <a:rPr lang="ru-RU" sz="2800">
                  <a:latin typeface="Calibri" pitchFamily="34" charset="0"/>
                </a:rPr>
                <a:t>Текущий контроль</a:t>
              </a:r>
            </a:p>
          </p:txBody>
        </p:sp>
        <p:sp>
          <p:nvSpPr>
            <p:cNvPr id="11274" name="TextBox 11"/>
            <p:cNvSpPr txBox="1">
              <a:spLocks noChangeArrowheads="1"/>
            </p:cNvSpPr>
            <p:nvPr/>
          </p:nvSpPr>
          <p:spPr bwMode="auto">
            <a:xfrm>
              <a:off x="1292" y="1752"/>
              <a:ext cx="1257" cy="474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ts val="2500"/>
                </a:lnSpc>
              </a:pPr>
              <a:r>
                <a:rPr lang="ru-RU" sz="2800">
                  <a:latin typeface="Calibri" pitchFamily="34" charset="0"/>
                </a:rPr>
                <a:t>Рубежный контроль</a:t>
              </a:r>
            </a:p>
          </p:txBody>
        </p:sp>
        <p:sp>
          <p:nvSpPr>
            <p:cNvPr id="11275" name="TextBox 12"/>
            <p:cNvSpPr txBox="1">
              <a:spLocks noChangeArrowheads="1"/>
            </p:cNvSpPr>
            <p:nvPr/>
          </p:nvSpPr>
          <p:spPr bwMode="auto">
            <a:xfrm>
              <a:off x="2653" y="1434"/>
              <a:ext cx="1815" cy="343"/>
            </a:xfrm>
            <a:prstGeom prst="rect">
              <a:avLst/>
            </a:prstGeom>
            <a:solidFill>
              <a:schemeClr val="folHlink"/>
            </a:solidFill>
            <a:ln w="25400">
              <a:solidFill>
                <a:srgbClr val="0080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2800">
                  <a:latin typeface="Calibri" pitchFamily="34" charset="0"/>
                </a:rPr>
                <a:t>промежуточная</a:t>
              </a:r>
            </a:p>
          </p:txBody>
        </p:sp>
        <p:sp>
          <p:nvSpPr>
            <p:cNvPr id="11276" name="TextBox 13"/>
            <p:cNvSpPr txBox="1">
              <a:spLocks noChangeArrowheads="1"/>
            </p:cNvSpPr>
            <p:nvPr/>
          </p:nvSpPr>
          <p:spPr bwMode="auto">
            <a:xfrm>
              <a:off x="4558" y="1434"/>
              <a:ext cx="1089" cy="612"/>
            </a:xfrm>
            <a:prstGeom prst="rect">
              <a:avLst/>
            </a:prstGeom>
            <a:solidFill>
              <a:srgbClr val="FFFF66"/>
            </a:solidFill>
            <a:ln w="25400">
              <a:solidFill>
                <a:srgbClr val="FF66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2800">
                  <a:latin typeface="Calibri" pitchFamily="34" charset="0"/>
                </a:rPr>
                <a:t>итоговая (ГИА)</a:t>
              </a:r>
            </a:p>
          </p:txBody>
        </p:sp>
        <p:sp>
          <p:nvSpPr>
            <p:cNvPr id="11277" name="TextBox 14"/>
            <p:cNvSpPr txBox="1">
              <a:spLocks noChangeArrowheads="1"/>
            </p:cNvSpPr>
            <p:nvPr/>
          </p:nvSpPr>
          <p:spPr bwMode="auto">
            <a:xfrm>
              <a:off x="385" y="2314"/>
              <a:ext cx="2177" cy="19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>
                  <a:latin typeface="Calibri" pitchFamily="34" charset="0"/>
                </a:rPr>
                <a:t>Защита практ., лаборт., проектных и др. работ;</a:t>
              </a:r>
            </a:p>
            <a:p>
              <a:r>
                <a:rPr lang="ru-RU" sz="2000">
                  <a:latin typeface="Calibri" pitchFamily="34" charset="0"/>
                </a:rPr>
                <a:t>Ответы на вопросы: воспроизведение инф-ии, </a:t>
              </a:r>
            </a:p>
            <a:p>
              <a:r>
                <a:rPr lang="ru-RU" sz="2000">
                  <a:latin typeface="Calibri" pitchFamily="34" charset="0"/>
                </a:rPr>
                <a:t>«на применение», </a:t>
              </a:r>
            </a:p>
            <a:p>
              <a:r>
                <a:rPr lang="ru-RU" sz="2000">
                  <a:latin typeface="Calibri" pitchFamily="34" charset="0"/>
                </a:rPr>
                <a:t>проблемные и др.</a:t>
              </a:r>
            </a:p>
            <a:p>
              <a:r>
                <a:rPr lang="ru-RU" sz="2000">
                  <a:latin typeface="Calibri" pitchFamily="34" charset="0"/>
                </a:rPr>
                <a:t>Кейс-метод, в т.ч. ситуационные задачи</a:t>
              </a:r>
            </a:p>
            <a:p>
              <a:r>
                <a:rPr lang="ru-RU" sz="2000">
                  <a:latin typeface="Calibri" pitchFamily="34" charset="0"/>
                </a:rPr>
                <a:t>Деловая (ролевая) игра</a:t>
              </a:r>
            </a:p>
            <a:p>
              <a:r>
                <a:rPr lang="ru-RU" sz="2000">
                  <a:latin typeface="Calibri" pitchFamily="34" charset="0"/>
                </a:rPr>
                <a:t> и др.</a:t>
              </a:r>
            </a:p>
          </p:txBody>
        </p:sp>
        <p:sp>
          <p:nvSpPr>
            <p:cNvPr id="11278" name="TextBox 16"/>
            <p:cNvSpPr txBox="1">
              <a:spLocks noChangeArrowheads="1"/>
            </p:cNvSpPr>
            <p:nvPr/>
          </p:nvSpPr>
          <p:spPr bwMode="auto">
            <a:xfrm>
              <a:off x="2200" y="1933"/>
              <a:ext cx="1905" cy="15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2000">
                  <a:latin typeface="Calibri" pitchFamily="34" charset="0"/>
                </a:rPr>
                <a:t>Зачет</a:t>
              </a:r>
            </a:p>
            <a:p>
              <a:pPr algn="ctr"/>
              <a:r>
                <a:rPr lang="ru-RU" sz="2000">
                  <a:latin typeface="Calibri" pitchFamily="34" charset="0"/>
                </a:rPr>
                <a:t>Диф. зачет</a:t>
              </a:r>
            </a:p>
            <a:p>
              <a:pPr algn="ctr"/>
              <a:endParaRPr lang="ru-RU" sz="2000">
                <a:latin typeface="Calibri" pitchFamily="34" charset="0"/>
              </a:endParaRPr>
            </a:p>
            <a:p>
              <a:pPr algn="ctr"/>
              <a:r>
                <a:rPr lang="ru-RU" sz="2000">
                  <a:latin typeface="Calibri" pitchFamily="34" charset="0"/>
                </a:rPr>
                <a:t>Экзамен</a:t>
              </a:r>
            </a:p>
            <a:p>
              <a:pPr algn="ctr"/>
              <a:r>
                <a:rPr lang="ru-RU" sz="2000" b="1">
                  <a:latin typeface="Calibri" pitchFamily="34" charset="0"/>
                </a:rPr>
                <a:t>Экзамен (квалификационный)</a:t>
              </a:r>
            </a:p>
            <a:p>
              <a:endParaRPr lang="ru-RU" sz="2000" b="1">
                <a:latin typeface="Calibri" pitchFamily="34" charset="0"/>
              </a:endParaRPr>
            </a:p>
            <a:p>
              <a:endParaRPr lang="ru-RU" sz="2000">
                <a:latin typeface="Calibri" pitchFamily="34" charset="0"/>
              </a:endParaRPr>
            </a:p>
          </p:txBody>
        </p:sp>
        <p:sp>
          <p:nvSpPr>
            <p:cNvPr id="11279" name="TextBox 17"/>
            <p:cNvSpPr txBox="1">
              <a:spLocks noChangeArrowheads="1"/>
            </p:cNvSpPr>
            <p:nvPr/>
          </p:nvSpPr>
          <p:spPr bwMode="auto">
            <a:xfrm>
              <a:off x="4172" y="2160"/>
              <a:ext cx="1611" cy="19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>
                  <a:latin typeface="Calibri" pitchFamily="34" charset="0"/>
                </a:rPr>
                <a:t>В НПО: ВКР (выпускная практ.  квалиф. работа и письменная экз. работа</a:t>
              </a:r>
            </a:p>
            <a:p>
              <a:r>
                <a:rPr lang="ru-RU" sz="2000">
                  <a:latin typeface="Calibri" pitchFamily="34" charset="0"/>
                </a:rPr>
                <a:t>В СПО: дипломная работа / проект</a:t>
              </a:r>
            </a:p>
            <a:p>
              <a:r>
                <a:rPr lang="ru-RU" sz="2000">
                  <a:latin typeface="Calibri" pitchFamily="34" charset="0"/>
                </a:rPr>
                <a:t>НПО и СПО: гос экзамен (вводится по усмотрению ОУ</a:t>
              </a:r>
            </a:p>
          </p:txBody>
        </p:sp>
        <p:sp>
          <p:nvSpPr>
            <p:cNvPr id="19" name="Стрелка вниз 18"/>
            <p:cNvSpPr/>
            <p:nvPr/>
          </p:nvSpPr>
          <p:spPr>
            <a:xfrm>
              <a:off x="1837" y="1479"/>
              <a:ext cx="270" cy="227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7" name="Стрелка углом вверх 16"/>
            <p:cNvSpPr/>
            <p:nvPr/>
          </p:nvSpPr>
          <p:spPr>
            <a:xfrm>
              <a:off x="2018" y="3249"/>
              <a:ext cx="1225" cy="635"/>
            </a:xfrm>
            <a:prstGeom prst="bentUpArrow">
              <a:avLst>
                <a:gd name="adj1" fmla="val 32315"/>
                <a:gd name="adj2" fmla="val 25000"/>
                <a:gd name="adj3" fmla="val 30852"/>
              </a:avLst>
            </a:prstGeom>
            <a:solidFill>
              <a:srgbClr val="E1FFE1"/>
            </a:solidFill>
            <a:ln cap="rnd"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61950"/>
            <a:ext cx="8229600" cy="1139825"/>
          </a:xfrm>
        </p:spPr>
        <p:txBody>
          <a:bodyPr anchorCtr="1"/>
          <a:lstStyle/>
          <a:p>
            <a:pPr eaLnBrk="1" hangingPunct="1">
              <a:defRPr/>
            </a:pPr>
            <a:r>
              <a:rPr lang="ru-RU" sz="2800" b="1" kern="1200" dirty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СЕРТИФИКАЦИЯ </a:t>
            </a:r>
            <a:r>
              <a:rPr lang="ru-RU" sz="2800" b="1" kern="12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+mn-cs"/>
              </a:rPr>
              <a:t>ОБУЧАЮЩИХСЯ и ВЫПУСКНИКОВ</a:t>
            </a:r>
            <a:r>
              <a:rPr lang="ru-RU" sz="3200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sz="3200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ru-RU" sz="3200" dirty="0" smtClean="0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6328" name="Rectangle 8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65263"/>
            <a:ext cx="8229600" cy="54864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endParaRPr lang="ru-RU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buFontTx/>
              <a:buNone/>
              <a:defRPr/>
            </a:pPr>
            <a:endParaRPr lang="ru-RU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buFontTx/>
              <a:buNone/>
              <a:defRPr/>
            </a:pPr>
            <a:endParaRPr lang="ru-RU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buFontTx/>
              <a:buNone/>
              <a:defRPr/>
            </a:pPr>
            <a:endParaRPr lang="ru-RU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buFontTx/>
              <a:buNone/>
              <a:defRPr/>
            </a:pPr>
            <a:endParaRPr lang="ru-RU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eaLnBrk="1" hangingPunct="1">
              <a:buFontTx/>
              <a:buNone/>
              <a:defRPr/>
            </a:pPr>
            <a:r>
              <a:rPr lang="ru-RU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  <a:r>
              <a:rPr lang="ru-RU" sz="2600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Обучающийся может быть сертифицирован по каждому профессиональному модулю (</a:t>
            </a:r>
            <a:r>
              <a:rPr lang="ru-RU" sz="2600" dirty="0" err="1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добровольность+развитие</a:t>
            </a:r>
            <a:r>
              <a:rPr lang="ru-RU" sz="2600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системы сертификации + </a:t>
            </a:r>
            <a:r>
              <a:rPr lang="ru-RU" sz="2600" dirty="0" err="1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востребованность</a:t>
            </a:r>
            <a:r>
              <a:rPr lang="ru-RU" sz="2600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сертификата на рынке труда и доверие к нему работодателей)</a:t>
            </a:r>
          </a:p>
        </p:txBody>
      </p:sp>
      <p:pic>
        <p:nvPicPr>
          <p:cNvPr id="12292" name="Picture 7" descr="j0287005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9750" y="1171575"/>
            <a:ext cx="8137525" cy="3240088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9" name="Text Box 11"/>
          <p:cNvSpPr txBox="1">
            <a:spLocks noChangeArrowheads="1"/>
          </p:cNvSpPr>
          <p:nvPr/>
        </p:nvSpPr>
        <p:spPr bwMode="auto">
          <a:xfrm>
            <a:off x="1042988" y="4862513"/>
            <a:ext cx="2676525" cy="3667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ru-RU" sz="2000" b="1"/>
              <a:t>Сертификаты</a:t>
            </a:r>
          </a:p>
        </p:txBody>
      </p:sp>
      <p:sp>
        <p:nvSpPr>
          <p:cNvPr id="171012" name="Text Box 4"/>
          <p:cNvSpPr txBox="1">
            <a:spLocks noChangeArrowheads="1"/>
          </p:cNvSpPr>
          <p:nvPr/>
        </p:nvSpPr>
        <p:spPr bwMode="auto">
          <a:xfrm>
            <a:off x="684213" y="2017713"/>
            <a:ext cx="3240087" cy="690562"/>
          </a:xfrm>
          <a:prstGeom prst="rect">
            <a:avLst/>
          </a:prstGeom>
          <a:solidFill>
            <a:srgbClr val="FFFFE1"/>
          </a:solidFill>
          <a:ln w="38100" algn="ctr">
            <a:solidFill>
              <a:schemeClr val="accent2"/>
            </a:solidFill>
            <a:miter lim="800000"/>
            <a:headEnd/>
            <a:tailEnd/>
          </a:ln>
        </p:spPr>
        <p:txBody>
          <a:bodyPr tIns="46800" anchor="ctr"/>
          <a:lstStyle/>
          <a:p>
            <a:pPr marL="342900" indent="-342900"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ru-RU" sz="2400" b="1">
                <a:solidFill>
                  <a:srgbClr val="055C9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Оценка квалификации</a:t>
            </a:r>
          </a:p>
        </p:txBody>
      </p:sp>
      <p:sp>
        <p:nvSpPr>
          <p:cNvPr id="171013" name="Text Box 5"/>
          <p:cNvSpPr txBox="1">
            <a:spLocks noChangeArrowheads="1"/>
          </p:cNvSpPr>
          <p:nvPr/>
        </p:nvSpPr>
        <p:spPr bwMode="auto">
          <a:xfrm>
            <a:off x="5076825" y="1979613"/>
            <a:ext cx="3600450" cy="757237"/>
          </a:xfrm>
          <a:prstGeom prst="rect">
            <a:avLst/>
          </a:prstGeom>
          <a:solidFill>
            <a:srgbClr val="FFFFE1"/>
          </a:solidFill>
          <a:ln w="38100" algn="ctr">
            <a:solidFill>
              <a:schemeClr val="accent2"/>
            </a:solidFill>
            <a:miter lim="800000"/>
            <a:headEnd/>
            <a:tailEnd/>
          </a:ln>
        </p:spPr>
        <p:txBody>
          <a:bodyPr tIns="46800" anchor="ctr"/>
          <a:lstStyle/>
          <a:p>
            <a:pPr marL="342900" indent="-342900"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ru-RU" sz="2400" b="1">
                <a:solidFill>
                  <a:srgbClr val="055C9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Оценка учебных достижений</a:t>
            </a:r>
          </a:p>
        </p:txBody>
      </p:sp>
      <p:sp>
        <p:nvSpPr>
          <p:cNvPr id="171014" name="Text Box 6"/>
          <p:cNvSpPr txBox="1">
            <a:spLocks noChangeArrowheads="1"/>
          </p:cNvSpPr>
          <p:nvPr/>
        </p:nvSpPr>
        <p:spPr bwMode="auto">
          <a:xfrm>
            <a:off x="179388" y="2852738"/>
            <a:ext cx="4392612" cy="2016125"/>
          </a:xfrm>
          <a:prstGeom prst="rect">
            <a:avLst/>
          </a:prstGeom>
          <a:noFill/>
          <a:ln w="76200" cmpd="tri" algn="ctr">
            <a:solidFill>
              <a:srgbClr val="000099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90000"/>
              </a:lnSpc>
              <a:spcBef>
                <a:spcPct val="50000"/>
              </a:spcBef>
            </a:pPr>
            <a:r>
              <a:rPr lang="ru-RU" sz="2400" b="1">
                <a:solidFill>
                  <a:srgbClr val="A50021"/>
                </a:solidFill>
              </a:rPr>
              <a:t>Диплом</a:t>
            </a:r>
          </a:p>
          <a:p>
            <a:pPr marL="342900" indent="-342900" algn="ctr">
              <a:lnSpc>
                <a:spcPct val="90000"/>
              </a:lnSpc>
            </a:pPr>
            <a:r>
              <a:rPr lang="ru-RU" sz="2200" i="1">
                <a:solidFill>
                  <a:srgbClr val="A50021"/>
                </a:solidFill>
              </a:rPr>
              <a:t>Освоены следующие профессиональные модули:</a:t>
            </a:r>
          </a:p>
          <a:p>
            <a:pPr marL="342900" indent="-342900">
              <a:lnSpc>
                <a:spcPct val="90000"/>
              </a:lnSpc>
              <a:buFontTx/>
              <a:buAutoNum type="arabicPeriod"/>
            </a:pPr>
            <a:r>
              <a:rPr lang="ru-RU" sz="2200" i="1">
                <a:solidFill>
                  <a:srgbClr val="A50021"/>
                </a:solidFill>
              </a:rPr>
              <a:t>(наименование ПМ)</a:t>
            </a:r>
          </a:p>
          <a:p>
            <a:pPr marL="342900" indent="-342900">
              <a:lnSpc>
                <a:spcPct val="90000"/>
              </a:lnSpc>
              <a:buFontTx/>
              <a:buAutoNum type="arabicPeriod"/>
            </a:pPr>
            <a:r>
              <a:rPr lang="ru-RU" sz="2200" i="1">
                <a:solidFill>
                  <a:srgbClr val="A50021"/>
                </a:solidFill>
              </a:rPr>
              <a:t>(наименование ПМ)</a:t>
            </a:r>
          </a:p>
          <a:p>
            <a:pPr marL="342900" indent="-342900">
              <a:lnSpc>
                <a:spcPct val="90000"/>
              </a:lnSpc>
              <a:buFontTx/>
              <a:buAutoNum type="arabicPeriod"/>
            </a:pPr>
            <a:r>
              <a:rPr lang="ru-RU" sz="2200" i="1">
                <a:solidFill>
                  <a:srgbClr val="A50021"/>
                </a:solidFill>
              </a:rPr>
              <a:t>(наименование ПМ) </a:t>
            </a:r>
          </a:p>
        </p:txBody>
      </p:sp>
      <p:sp>
        <p:nvSpPr>
          <p:cNvPr id="171015" name="Text Box 7"/>
          <p:cNvSpPr txBox="1">
            <a:spLocks noChangeArrowheads="1"/>
          </p:cNvSpPr>
          <p:nvPr/>
        </p:nvSpPr>
        <p:spPr bwMode="auto">
          <a:xfrm>
            <a:off x="4787900" y="2852738"/>
            <a:ext cx="4105275" cy="2016125"/>
          </a:xfrm>
          <a:prstGeom prst="rect">
            <a:avLst/>
          </a:prstGeom>
          <a:noFill/>
          <a:ln w="76200" cmpd="tri" algn="ctr">
            <a:solidFill>
              <a:srgbClr val="000099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90000"/>
              </a:lnSpc>
              <a:spcBef>
                <a:spcPct val="50000"/>
              </a:spcBef>
            </a:pPr>
            <a:r>
              <a:rPr lang="ru-RU" sz="2400" b="1">
                <a:solidFill>
                  <a:srgbClr val="A50021"/>
                </a:solidFill>
              </a:rPr>
              <a:t>Приложение к диплому</a:t>
            </a:r>
          </a:p>
          <a:p>
            <a:pPr marL="342900" indent="-342900">
              <a:lnSpc>
                <a:spcPct val="90000"/>
              </a:lnSpc>
              <a:spcBef>
                <a:spcPct val="50000"/>
              </a:spcBef>
            </a:pPr>
            <a:r>
              <a:rPr lang="ru-RU" sz="2200" i="1">
                <a:solidFill>
                  <a:srgbClr val="A50021"/>
                </a:solidFill>
              </a:rPr>
              <a:t>МДК 1………..…….5 (отл)</a:t>
            </a:r>
          </a:p>
          <a:p>
            <a:pPr marL="342900" indent="-342900">
              <a:lnSpc>
                <a:spcPct val="90000"/>
              </a:lnSpc>
              <a:spcBef>
                <a:spcPct val="50000"/>
              </a:spcBef>
            </a:pPr>
            <a:r>
              <a:rPr lang="ru-RU" sz="2200" i="1">
                <a:solidFill>
                  <a:srgbClr val="A50021"/>
                </a:solidFill>
              </a:rPr>
              <a:t>Дисциплина 2…….3 (удовл)</a:t>
            </a:r>
          </a:p>
          <a:p>
            <a:pPr marL="342900" indent="-342900">
              <a:lnSpc>
                <a:spcPct val="90000"/>
              </a:lnSpc>
              <a:spcBef>
                <a:spcPct val="50000"/>
              </a:spcBef>
            </a:pPr>
            <a:r>
              <a:rPr lang="ru-RU" sz="2200" i="1">
                <a:solidFill>
                  <a:srgbClr val="A50021"/>
                </a:solidFill>
              </a:rPr>
              <a:t>Дисциплина 3 …….зачтено </a:t>
            </a:r>
          </a:p>
        </p:txBody>
      </p:sp>
      <p:sp>
        <p:nvSpPr>
          <p:cNvPr id="171020" name="Text Box 12"/>
          <p:cNvSpPr txBox="1">
            <a:spLocks noChangeArrowheads="1"/>
          </p:cNvSpPr>
          <p:nvPr/>
        </p:nvSpPr>
        <p:spPr bwMode="auto">
          <a:xfrm>
            <a:off x="4932363" y="5807075"/>
            <a:ext cx="36544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i="1">
                <a:solidFill>
                  <a:srgbClr val="A50021"/>
                </a:solidFill>
              </a:rPr>
              <a:t>Информация, необходимая для</a:t>
            </a:r>
          </a:p>
          <a:p>
            <a:pPr algn="ctr"/>
            <a:r>
              <a:rPr lang="ru-RU" sz="2000" b="1" i="1">
                <a:solidFill>
                  <a:srgbClr val="A50021"/>
                </a:solidFill>
              </a:rPr>
              <a:t>продолжения образования</a:t>
            </a:r>
          </a:p>
        </p:txBody>
      </p:sp>
      <p:sp>
        <p:nvSpPr>
          <p:cNvPr id="171021" name="Text Box 13"/>
          <p:cNvSpPr txBox="1">
            <a:spLocks noChangeArrowheads="1"/>
          </p:cNvSpPr>
          <p:nvPr/>
        </p:nvSpPr>
        <p:spPr bwMode="auto">
          <a:xfrm>
            <a:off x="441325" y="6111875"/>
            <a:ext cx="39147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>
                <a:solidFill>
                  <a:srgbClr val="A50021"/>
                </a:solidFill>
              </a:rPr>
              <a:t>Информация, необходимая для работодателя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611188" y="5235575"/>
            <a:ext cx="3492500" cy="930275"/>
            <a:chOff x="385" y="2840"/>
            <a:chExt cx="2200" cy="586"/>
          </a:xfrm>
        </p:grpSpPr>
        <p:sp>
          <p:nvSpPr>
            <p:cNvPr id="13324" name="Text Box 8"/>
            <p:cNvSpPr txBox="1">
              <a:spLocks noChangeArrowheads="1"/>
            </p:cNvSpPr>
            <p:nvPr/>
          </p:nvSpPr>
          <p:spPr bwMode="auto">
            <a:xfrm>
              <a:off x="385" y="2840"/>
              <a:ext cx="609" cy="373"/>
            </a:xfrm>
            <a:prstGeom prst="rect">
              <a:avLst/>
            </a:prstGeom>
            <a:solidFill>
              <a:schemeClr val="accent1"/>
            </a:solidFill>
            <a:ln w="38100" cmpd="dbl" algn="ctr">
              <a:solidFill>
                <a:srgbClr val="000099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342900" indent="-342900" algn="ctr">
                <a:lnSpc>
                  <a:spcPct val="90000"/>
                </a:lnSpc>
                <a:spcBef>
                  <a:spcPct val="50000"/>
                </a:spcBef>
              </a:pPr>
              <a:endParaRPr lang="ru-RU" i="1"/>
            </a:p>
          </p:txBody>
        </p:sp>
        <p:sp>
          <p:nvSpPr>
            <p:cNvPr id="13325" name="Text Box 9"/>
            <p:cNvSpPr txBox="1">
              <a:spLocks noChangeArrowheads="1"/>
            </p:cNvSpPr>
            <p:nvPr/>
          </p:nvSpPr>
          <p:spPr bwMode="auto">
            <a:xfrm>
              <a:off x="2018" y="2840"/>
              <a:ext cx="567" cy="373"/>
            </a:xfrm>
            <a:prstGeom prst="rect">
              <a:avLst/>
            </a:prstGeom>
            <a:solidFill>
              <a:schemeClr val="accent1"/>
            </a:solidFill>
            <a:ln w="38100" cmpd="dbl" algn="ctr">
              <a:solidFill>
                <a:srgbClr val="000099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342900" indent="-342900" algn="ctr">
                <a:lnSpc>
                  <a:spcPct val="90000"/>
                </a:lnSpc>
                <a:spcBef>
                  <a:spcPct val="50000"/>
                </a:spcBef>
              </a:pPr>
              <a:endParaRPr lang="ru-RU" i="1"/>
            </a:p>
          </p:txBody>
        </p:sp>
        <p:sp>
          <p:nvSpPr>
            <p:cNvPr id="13326" name="Text Box 10"/>
            <p:cNvSpPr txBox="1">
              <a:spLocks noChangeArrowheads="1"/>
            </p:cNvSpPr>
            <p:nvPr/>
          </p:nvSpPr>
          <p:spPr bwMode="auto">
            <a:xfrm>
              <a:off x="1202" y="2840"/>
              <a:ext cx="592" cy="373"/>
            </a:xfrm>
            <a:prstGeom prst="rect">
              <a:avLst/>
            </a:prstGeom>
            <a:solidFill>
              <a:schemeClr val="accent1"/>
            </a:solidFill>
            <a:ln w="38100" cmpd="dbl" algn="ctr">
              <a:solidFill>
                <a:srgbClr val="000099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342900" indent="-342900" algn="ctr">
                <a:lnSpc>
                  <a:spcPct val="90000"/>
                </a:lnSpc>
                <a:spcBef>
                  <a:spcPct val="50000"/>
                </a:spcBef>
              </a:pPr>
              <a:endParaRPr lang="ru-RU" i="1"/>
            </a:p>
          </p:txBody>
        </p:sp>
        <p:sp>
          <p:nvSpPr>
            <p:cNvPr id="13327" name="AutoShape 14"/>
            <p:cNvSpPr>
              <a:spLocks noChangeArrowheads="1"/>
            </p:cNvSpPr>
            <p:nvPr/>
          </p:nvSpPr>
          <p:spPr bwMode="auto">
            <a:xfrm rot="5400000">
              <a:off x="1408" y="3043"/>
              <a:ext cx="177" cy="59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417 w 21600"/>
                <a:gd name="T13" fmla="*/ 5418 h 21600"/>
                <a:gd name="T14" fmla="*/ 18915 w 21600"/>
                <a:gd name="T15" fmla="*/ 161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</p:spPr>
          <p:txBody>
            <a:bodyPr rot="10800000" vert="eaVert" anchor="ctr"/>
            <a:lstStyle/>
            <a:p>
              <a:endParaRPr lang="ru-RU"/>
            </a:p>
          </p:txBody>
        </p:sp>
      </p:grpSp>
      <p:sp>
        <p:nvSpPr>
          <p:cNvPr id="171023" name="AutoShape 15"/>
          <p:cNvSpPr>
            <a:spLocks noChangeArrowheads="1"/>
          </p:cNvSpPr>
          <p:nvPr/>
        </p:nvSpPr>
        <p:spPr bwMode="auto">
          <a:xfrm rot="5400000">
            <a:off x="6480969" y="5049044"/>
            <a:ext cx="576263" cy="936625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ACCDE4"/>
          </a:solidFill>
          <a:ln w="9525" algn="ctr">
            <a:noFill/>
            <a:miter lim="800000"/>
            <a:headEnd/>
            <a:tailEnd/>
          </a:ln>
        </p:spPr>
        <p:txBody>
          <a:bodyPr rot="10800000" vert="eaVert" anchor="ctr"/>
          <a:lstStyle/>
          <a:p>
            <a:endParaRPr lang="ru-RU"/>
          </a:p>
        </p:txBody>
      </p:sp>
      <p:sp>
        <p:nvSpPr>
          <p:cNvPr id="171024" name="Rectangle 16"/>
          <p:cNvSpPr>
            <a:spLocks noChangeArrowheads="1"/>
          </p:cNvSpPr>
          <p:nvPr/>
        </p:nvSpPr>
        <p:spPr bwMode="auto">
          <a:xfrm>
            <a:off x="395288" y="115888"/>
            <a:ext cx="8351837" cy="16017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>
              <a:lnSpc>
                <a:spcPct val="75000"/>
              </a:lnSpc>
              <a:spcBef>
                <a:spcPct val="20000"/>
              </a:spcBef>
              <a:defRPr/>
            </a:pPr>
            <a:r>
              <a:rPr lang="ru-RU" sz="44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ОЦЕНКА КАЧЕСТВА ПОДГОТОВКИ ВЫПУСКНИКОВ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10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10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19" grpId="0" animBg="1" autoUpdateAnimBg="0"/>
      <p:bldP spid="171012" grpId="0" animBg="1" autoUpdateAnimBg="0"/>
      <p:bldP spid="171013" grpId="0" animBg="1" autoUpdateAnimBg="0"/>
      <p:bldP spid="171014" grpId="0" animBg="1" autoUpdateAnimBg="0"/>
      <p:bldP spid="171015" grpId="0" animBg="1" autoUpdateAnimBg="0"/>
      <p:bldP spid="171020" grpId="0" autoUpdateAnimBg="0"/>
      <p:bldP spid="171021" grpId="0" autoUpdateAnimBg="0"/>
      <p:bldP spid="17102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7" name="Oval 9"/>
          <p:cNvSpPr>
            <a:spLocks noChangeArrowheads="1"/>
          </p:cNvSpPr>
          <p:nvPr/>
        </p:nvSpPr>
        <p:spPr bwMode="auto">
          <a:xfrm>
            <a:off x="684213" y="2420938"/>
            <a:ext cx="3529012" cy="1728787"/>
          </a:xfrm>
          <a:prstGeom prst="ellipse">
            <a:avLst/>
          </a:prstGeom>
          <a:solidFill>
            <a:srgbClr val="FFCC99">
              <a:alpha val="50000"/>
            </a:srgbClr>
          </a:solidFill>
          <a:ln w="3175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 sz="2400" b="1">
              <a:solidFill>
                <a:srgbClr val="1B72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sp>
        <p:nvSpPr>
          <p:cNvPr id="2" name="Oval 9"/>
          <p:cNvSpPr>
            <a:spLocks noChangeArrowheads="1"/>
          </p:cNvSpPr>
          <p:nvPr/>
        </p:nvSpPr>
        <p:spPr bwMode="auto">
          <a:xfrm>
            <a:off x="4284663" y="2636838"/>
            <a:ext cx="4392612" cy="1728787"/>
          </a:xfrm>
          <a:prstGeom prst="ellipse">
            <a:avLst/>
          </a:prstGeom>
          <a:solidFill>
            <a:srgbClr val="FFCC99">
              <a:alpha val="50000"/>
            </a:srgbClr>
          </a:solidFill>
          <a:ln w="3175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 sz="2800" b="1">
              <a:solidFill>
                <a:srgbClr val="1B72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sp>
        <p:nvSpPr>
          <p:cNvPr id="3" name="Oval 9"/>
          <p:cNvSpPr>
            <a:spLocks noChangeArrowheads="1"/>
          </p:cNvSpPr>
          <p:nvPr/>
        </p:nvSpPr>
        <p:spPr bwMode="auto">
          <a:xfrm>
            <a:off x="538163" y="2565400"/>
            <a:ext cx="3529012" cy="1728788"/>
          </a:xfrm>
          <a:prstGeom prst="ellipse">
            <a:avLst/>
          </a:prstGeom>
          <a:solidFill>
            <a:srgbClr val="FFCC99">
              <a:alpha val="50000"/>
            </a:srgbClr>
          </a:solidFill>
          <a:ln w="3175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 sz="2400" b="1">
              <a:solidFill>
                <a:srgbClr val="1B72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sp>
        <p:nvSpPr>
          <p:cNvPr id="4" name="Oval 9"/>
          <p:cNvSpPr>
            <a:spLocks noChangeArrowheads="1"/>
          </p:cNvSpPr>
          <p:nvPr/>
        </p:nvSpPr>
        <p:spPr bwMode="auto">
          <a:xfrm>
            <a:off x="395288" y="2708275"/>
            <a:ext cx="3529012" cy="1728788"/>
          </a:xfrm>
          <a:prstGeom prst="ellipse">
            <a:avLst/>
          </a:prstGeom>
          <a:solidFill>
            <a:srgbClr val="FFCC99">
              <a:alpha val="50000"/>
            </a:srgbClr>
          </a:solidFill>
          <a:ln w="3175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 sz="2400" b="1">
              <a:solidFill>
                <a:srgbClr val="1B72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sp>
        <p:nvSpPr>
          <p:cNvPr id="5" name="Oval 9"/>
          <p:cNvSpPr>
            <a:spLocks noChangeArrowheads="1"/>
          </p:cNvSpPr>
          <p:nvPr/>
        </p:nvSpPr>
        <p:spPr bwMode="auto">
          <a:xfrm>
            <a:off x="250825" y="2852738"/>
            <a:ext cx="3529013" cy="1728787"/>
          </a:xfrm>
          <a:prstGeom prst="ellipse">
            <a:avLst/>
          </a:prstGeom>
          <a:solidFill>
            <a:srgbClr val="FFCC99">
              <a:alpha val="50000"/>
            </a:srgbClr>
          </a:solidFill>
          <a:ln w="3175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 sz="2400" b="1">
              <a:solidFill>
                <a:srgbClr val="1B72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392113" y="6092825"/>
            <a:ext cx="8572500" cy="611188"/>
          </a:xfrm>
          <a:prstGeom prst="rect">
            <a:avLst/>
          </a:prstGeom>
          <a:solidFill>
            <a:srgbClr val="FFFF66"/>
          </a:solidFill>
          <a:ln w="31750" algn="ctr">
            <a:solidFill>
              <a:srgbClr val="9933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3200">
                <a:solidFill>
                  <a:srgbClr val="000066"/>
                </a:solidFill>
                <a:latin typeface="Calibri" pitchFamily="34" charset="0"/>
              </a:rPr>
              <a:t>Государственная (итоговая) аттестация</a:t>
            </a:r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396875" y="115888"/>
            <a:ext cx="8351838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44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ЭЛЕМЕНТЫ ОПОП СПО </a:t>
            </a:r>
          </a:p>
          <a:p>
            <a:pPr algn="ctr">
              <a:defRPr/>
            </a:pPr>
            <a:r>
              <a:rPr lang="ru-RU" sz="44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для оценивания</a:t>
            </a:r>
          </a:p>
        </p:txBody>
      </p:sp>
      <p:sp>
        <p:nvSpPr>
          <p:cNvPr id="6" name="Oval 9"/>
          <p:cNvSpPr>
            <a:spLocks noChangeArrowheads="1"/>
          </p:cNvSpPr>
          <p:nvPr/>
        </p:nvSpPr>
        <p:spPr bwMode="auto">
          <a:xfrm>
            <a:off x="4427538" y="2781300"/>
            <a:ext cx="4392612" cy="1728788"/>
          </a:xfrm>
          <a:prstGeom prst="ellipse">
            <a:avLst/>
          </a:prstGeom>
          <a:solidFill>
            <a:srgbClr val="FFCC99">
              <a:alpha val="50000"/>
            </a:srgbClr>
          </a:solidFill>
          <a:ln w="3175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 sz="2800" b="1">
              <a:solidFill>
                <a:srgbClr val="1B72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sp>
        <p:nvSpPr>
          <p:cNvPr id="7" name="Oval 9"/>
          <p:cNvSpPr>
            <a:spLocks noChangeArrowheads="1"/>
          </p:cNvSpPr>
          <p:nvPr/>
        </p:nvSpPr>
        <p:spPr bwMode="auto">
          <a:xfrm>
            <a:off x="4572000" y="2924175"/>
            <a:ext cx="4392613" cy="1728788"/>
          </a:xfrm>
          <a:prstGeom prst="ellipse">
            <a:avLst/>
          </a:prstGeom>
          <a:solidFill>
            <a:srgbClr val="FFCC99"/>
          </a:solidFill>
          <a:ln w="3175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sz="2800" b="1">
                <a:solidFill>
                  <a:srgbClr val="1B72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Профессиональные </a:t>
            </a:r>
          </a:p>
          <a:p>
            <a:pPr algn="ctr">
              <a:defRPr/>
            </a:pPr>
            <a:r>
              <a:rPr lang="ru-RU" sz="2800" b="1">
                <a:solidFill>
                  <a:srgbClr val="1B72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модули</a:t>
            </a:r>
          </a:p>
        </p:txBody>
      </p:sp>
      <p:sp>
        <p:nvSpPr>
          <p:cNvPr id="56332" name="AutoShape 34"/>
          <p:cNvSpPr>
            <a:spLocks/>
          </p:cNvSpPr>
          <p:nvPr/>
        </p:nvSpPr>
        <p:spPr bwMode="auto">
          <a:xfrm rot="-5400000">
            <a:off x="4458494" y="1599406"/>
            <a:ext cx="300038" cy="8569325"/>
          </a:xfrm>
          <a:prstGeom prst="leftBrace">
            <a:avLst>
              <a:gd name="adj1" fmla="val 73518"/>
              <a:gd name="adj2" fmla="val 50903"/>
            </a:avLst>
          </a:prstGeom>
          <a:noFill/>
          <a:ln w="50800">
            <a:solidFill>
              <a:srgbClr val="A50021"/>
            </a:solidFill>
            <a:round/>
            <a:headEnd/>
            <a:tailEnd/>
          </a:ln>
        </p:spPr>
        <p:txBody>
          <a:bodyPr vert="eaVert" wrap="none" anchor="ctr"/>
          <a:lstStyle/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ru-RU" sz="1400">
              <a:latin typeface="Verdana" pitchFamily="34" charset="0"/>
            </a:endParaRPr>
          </a:p>
        </p:txBody>
      </p:sp>
      <p:grpSp>
        <p:nvGrpSpPr>
          <p:cNvPr id="9" name="Group 31"/>
          <p:cNvGrpSpPr>
            <a:grpSpLocks/>
          </p:cNvGrpSpPr>
          <p:nvPr/>
        </p:nvGrpSpPr>
        <p:grpSpPr bwMode="auto">
          <a:xfrm>
            <a:off x="755650" y="2133600"/>
            <a:ext cx="1512888" cy="1150938"/>
            <a:chOff x="476" y="1344"/>
            <a:chExt cx="953" cy="725"/>
          </a:xfrm>
        </p:grpSpPr>
        <p:sp>
          <p:nvSpPr>
            <p:cNvPr id="14366" name="Line 13"/>
            <p:cNvSpPr>
              <a:spLocks noChangeShapeType="1"/>
            </p:cNvSpPr>
            <p:nvPr/>
          </p:nvSpPr>
          <p:spPr bwMode="auto">
            <a:xfrm>
              <a:off x="476" y="1344"/>
              <a:ext cx="91" cy="725"/>
            </a:xfrm>
            <a:prstGeom prst="line">
              <a:avLst/>
            </a:prstGeom>
            <a:noFill/>
            <a:ln w="63500">
              <a:solidFill>
                <a:srgbClr val="3366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67" name="Line 14"/>
            <p:cNvSpPr>
              <a:spLocks noChangeShapeType="1"/>
            </p:cNvSpPr>
            <p:nvPr/>
          </p:nvSpPr>
          <p:spPr bwMode="auto">
            <a:xfrm>
              <a:off x="703" y="1344"/>
              <a:ext cx="90" cy="544"/>
            </a:xfrm>
            <a:prstGeom prst="line">
              <a:avLst/>
            </a:prstGeom>
            <a:noFill/>
            <a:ln w="63500">
              <a:solidFill>
                <a:srgbClr val="3366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68" name="Line 15"/>
            <p:cNvSpPr>
              <a:spLocks noChangeShapeType="1"/>
            </p:cNvSpPr>
            <p:nvPr/>
          </p:nvSpPr>
          <p:spPr bwMode="auto">
            <a:xfrm>
              <a:off x="930" y="1344"/>
              <a:ext cx="90" cy="453"/>
            </a:xfrm>
            <a:prstGeom prst="line">
              <a:avLst/>
            </a:prstGeom>
            <a:noFill/>
            <a:ln w="63500">
              <a:solidFill>
                <a:srgbClr val="3366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69" name="Line 16"/>
            <p:cNvSpPr>
              <a:spLocks noChangeShapeType="1"/>
            </p:cNvSpPr>
            <p:nvPr/>
          </p:nvSpPr>
          <p:spPr bwMode="auto">
            <a:xfrm>
              <a:off x="1157" y="1344"/>
              <a:ext cx="90" cy="317"/>
            </a:xfrm>
            <a:prstGeom prst="line">
              <a:avLst/>
            </a:prstGeom>
            <a:noFill/>
            <a:ln w="63500">
              <a:solidFill>
                <a:srgbClr val="3366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70" name="Line 17"/>
            <p:cNvSpPr>
              <a:spLocks noChangeShapeType="1"/>
            </p:cNvSpPr>
            <p:nvPr/>
          </p:nvSpPr>
          <p:spPr bwMode="auto">
            <a:xfrm>
              <a:off x="1383" y="1344"/>
              <a:ext cx="46" cy="227"/>
            </a:xfrm>
            <a:prstGeom prst="line">
              <a:avLst/>
            </a:prstGeom>
            <a:noFill/>
            <a:ln w="63500">
              <a:solidFill>
                <a:srgbClr val="3366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0" name="Group 32"/>
          <p:cNvGrpSpPr>
            <a:grpSpLocks/>
          </p:cNvGrpSpPr>
          <p:nvPr/>
        </p:nvGrpSpPr>
        <p:grpSpPr bwMode="auto">
          <a:xfrm>
            <a:off x="7667625" y="2133600"/>
            <a:ext cx="863600" cy="1008063"/>
            <a:chOff x="4830" y="1344"/>
            <a:chExt cx="544" cy="635"/>
          </a:xfrm>
        </p:grpSpPr>
        <p:sp>
          <p:nvSpPr>
            <p:cNvPr id="14363" name="Line 18"/>
            <p:cNvSpPr>
              <a:spLocks noChangeShapeType="1"/>
            </p:cNvSpPr>
            <p:nvPr/>
          </p:nvSpPr>
          <p:spPr bwMode="auto">
            <a:xfrm flipH="1">
              <a:off x="5193" y="1344"/>
              <a:ext cx="181" cy="635"/>
            </a:xfrm>
            <a:prstGeom prst="line">
              <a:avLst/>
            </a:prstGeom>
            <a:noFill/>
            <a:ln w="63500">
              <a:solidFill>
                <a:srgbClr val="3366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64" name="Line 19"/>
            <p:cNvSpPr>
              <a:spLocks noChangeShapeType="1"/>
            </p:cNvSpPr>
            <p:nvPr/>
          </p:nvSpPr>
          <p:spPr bwMode="auto">
            <a:xfrm flipH="1">
              <a:off x="5012" y="1344"/>
              <a:ext cx="137" cy="544"/>
            </a:xfrm>
            <a:prstGeom prst="line">
              <a:avLst/>
            </a:prstGeom>
            <a:noFill/>
            <a:ln w="63500">
              <a:solidFill>
                <a:srgbClr val="3366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65" name="Line 20"/>
            <p:cNvSpPr>
              <a:spLocks noChangeShapeType="1"/>
            </p:cNvSpPr>
            <p:nvPr/>
          </p:nvSpPr>
          <p:spPr bwMode="auto">
            <a:xfrm flipH="1">
              <a:off x="4830" y="1344"/>
              <a:ext cx="91" cy="453"/>
            </a:xfrm>
            <a:prstGeom prst="line">
              <a:avLst/>
            </a:prstGeom>
            <a:noFill/>
            <a:ln w="63500">
              <a:solidFill>
                <a:srgbClr val="3366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1" name="Group 33"/>
          <p:cNvGrpSpPr>
            <a:grpSpLocks/>
          </p:cNvGrpSpPr>
          <p:nvPr/>
        </p:nvGrpSpPr>
        <p:grpSpPr bwMode="auto">
          <a:xfrm>
            <a:off x="3492500" y="3357563"/>
            <a:ext cx="719138" cy="1584325"/>
            <a:chOff x="2200" y="2115"/>
            <a:chExt cx="453" cy="998"/>
          </a:xfrm>
        </p:grpSpPr>
        <p:sp>
          <p:nvSpPr>
            <p:cNvPr id="14358" name="Line 21"/>
            <p:cNvSpPr>
              <a:spLocks noChangeShapeType="1"/>
            </p:cNvSpPr>
            <p:nvPr/>
          </p:nvSpPr>
          <p:spPr bwMode="auto">
            <a:xfrm flipH="1" flipV="1">
              <a:off x="2200" y="2568"/>
              <a:ext cx="181" cy="545"/>
            </a:xfrm>
            <a:prstGeom prst="line">
              <a:avLst/>
            </a:prstGeom>
            <a:noFill/>
            <a:ln w="63500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9" name="Line 22"/>
            <p:cNvSpPr>
              <a:spLocks noChangeShapeType="1"/>
            </p:cNvSpPr>
            <p:nvPr/>
          </p:nvSpPr>
          <p:spPr bwMode="auto">
            <a:xfrm flipH="1" flipV="1">
              <a:off x="2290" y="2432"/>
              <a:ext cx="136" cy="681"/>
            </a:xfrm>
            <a:prstGeom prst="line">
              <a:avLst/>
            </a:prstGeom>
            <a:noFill/>
            <a:ln w="63500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60" name="Line 23"/>
            <p:cNvSpPr>
              <a:spLocks noChangeShapeType="1"/>
            </p:cNvSpPr>
            <p:nvPr/>
          </p:nvSpPr>
          <p:spPr bwMode="auto">
            <a:xfrm flipH="1" flipV="1">
              <a:off x="2381" y="2341"/>
              <a:ext cx="91" cy="772"/>
            </a:xfrm>
            <a:prstGeom prst="line">
              <a:avLst/>
            </a:prstGeom>
            <a:noFill/>
            <a:ln w="63500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61" name="Line 24"/>
            <p:cNvSpPr>
              <a:spLocks noChangeShapeType="1"/>
            </p:cNvSpPr>
            <p:nvPr/>
          </p:nvSpPr>
          <p:spPr bwMode="auto">
            <a:xfrm flipV="1">
              <a:off x="2517" y="2205"/>
              <a:ext cx="0" cy="908"/>
            </a:xfrm>
            <a:prstGeom prst="line">
              <a:avLst/>
            </a:prstGeom>
            <a:noFill/>
            <a:ln w="63500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62" name="Line 25"/>
            <p:cNvSpPr>
              <a:spLocks noChangeShapeType="1"/>
            </p:cNvSpPr>
            <p:nvPr/>
          </p:nvSpPr>
          <p:spPr bwMode="auto">
            <a:xfrm flipV="1">
              <a:off x="2562" y="2115"/>
              <a:ext cx="91" cy="998"/>
            </a:xfrm>
            <a:prstGeom prst="line">
              <a:avLst/>
            </a:prstGeom>
            <a:noFill/>
            <a:ln w="63500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2" name="Group 34"/>
          <p:cNvGrpSpPr>
            <a:grpSpLocks/>
          </p:cNvGrpSpPr>
          <p:nvPr/>
        </p:nvGrpSpPr>
        <p:grpSpPr bwMode="auto">
          <a:xfrm>
            <a:off x="4356100" y="3429000"/>
            <a:ext cx="431800" cy="1512888"/>
            <a:chOff x="2744" y="2160"/>
            <a:chExt cx="272" cy="953"/>
          </a:xfrm>
        </p:grpSpPr>
        <p:sp>
          <p:nvSpPr>
            <p:cNvPr id="14355" name="Line 26"/>
            <p:cNvSpPr>
              <a:spLocks noChangeShapeType="1"/>
            </p:cNvSpPr>
            <p:nvPr/>
          </p:nvSpPr>
          <p:spPr bwMode="auto">
            <a:xfrm flipH="1" flipV="1">
              <a:off x="2744" y="2160"/>
              <a:ext cx="46" cy="953"/>
            </a:xfrm>
            <a:prstGeom prst="line">
              <a:avLst/>
            </a:prstGeom>
            <a:noFill/>
            <a:ln w="63500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6" name="Line 27"/>
            <p:cNvSpPr>
              <a:spLocks noChangeShapeType="1"/>
            </p:cNvSpPr>
            <p:nvPr/>
          </p:nvSpPr>
          <p:spPr bwMode="auto">
            <a:xfrm flipV="1">
              <a:off x="2835" y="2387"/>
              <a:ext cx="45" cy="726"/>
            </a:xfrm>
            <a:prstGeom prst="line">
              <a:avLst/>
            </a:prstGeom>
            <a:noFill/>
            <a:ln w="63500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7" name="Line 28"/>
            <p:cNvSpPr>
              <a:spLocks noChangeShapeType="1"/>
            </p:cNvSpPr>
            <p:nvPr/>
          </p:nvSpPr>
          <p:spPr bwMode="auto">
            <a:xfrm flipV="1">
              <a:off x="2880" y="2523"/>
              <a:ext cx="136" cy="589"/>
            </a:xfrm>
            <a:prstGeom prst="line">
              <a:avLst/>
            </a:prstGeom>
            <a:noFill/>
            <a:ln w="63500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1547813" y="4905375"/>
            <a:ext cx="5688012" cy="611188"/>
          </a:xfrm>
          <a:prstGeom prst="rect">
            <a:avLst/>
          </a:prstGeom>
          <a:solidFill>
            <a:srgbClr val="CCFFCC"/>
          </a:solidFill>
          <a:ln w="31750" algn="ctr">
            <a:solidFill>
              <a:schemeClr val="hlink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3200">
                <a:solidFill>
                  <a:srgbClr val="000066"/>
                </a:solidFill>
              </a:rPr>
              <a:t>Промежуточная аттестация</a:t>
            </a: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539750" y="1557338"/>
            <a:ext cx="8281988" cy="611187"/>
          </a:xfrm>
          <a:prstGeom prst="rect">
            <a:avLst/>
          </a:prstGeom>
          <a:solidFill>
            <a:srgbClr val="CCFFFF"/>
          </a:solidFill>
          <a:ln w="31750">
            <a:solidFill>
              <a:schemeClr val="accent2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3200">
                <a:solidFill>
                  <a:srgbClr val="000066"/>
                </a:solidFill>
              </a:rPr>
              <a:t>Текущий,</a:t>
            </a:r>
            <a:r>
              <a:rPr lang="en-US" sz="3200">
                <a:solidFill>
                  <a:srgbClr val="000066"/>
                </a:solidFill>
              </a:rPr>
              <a:t> </a:t>
            </a:r>
            <a:r>
              <a:rPr lang="ru-RU" sz="3200">
                <a:solidFill>
                  <a:srgbClr val="000066"/>
                </a:solidFill>
              </a:rPr>
              <a:t>рубежный и итоговый контроль</a:t>
            </a:r>
          </a:p>
        </p:txBody>
      </p:sp>
      <p:sp>
        <p:nvSpPr>
          <p:cNvPr id="8" name="Oval 9"/>
          <p:cNvSpPr>
            <a:spLocks noChangeArrowheads="1"/>
          </p:cNvSpPr>
          <p:nvPr/>
        </p:nvSpPr>
        <p:spPr bwMode="auto">
          <a:xfrm>
            <a:off x="0" y="2997200"/>
            <a:ext cx="3529013" cy="1728788"/>
          </a:xfrm>
          <a:prstGeom prst="ellipse">
            <a:avLst/>
          </a:prstGeom>
          <a:solidFill>
            <a:srgbClr val="FFCC99"/>
          </a:solidFill>
          <a:ln w="3175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sz="2800" b="1">
                <a:solidFill>
                  <a:srgbClr val="1B72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Учебные </a:t>
            </a:r>
          </a:p>
          <a:p>
            <a:pPr algn="ctr">
              <a:defRPr/>
            </a:pPr>
            <a:r>
              <a:rPr lang="ru-RU" sz="2800" b="1">
                <a:solidFill>
                  <a:srgbClr val="1B72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дисциплины</a:t>
            </a:r>
            <a:endParaRPr lang="ru-RU" sz="2400" b="1">
              <a:solidFill>
                <a:srgbClr val="1B72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10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0"/>
                            </p:stCondLst>
                            <p:childTnLst>
                              <p:par>
                                <p:cTn id="6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000"/>
                            </p:stCondLst>
                            <p:childTnLst>
                              <p:par>
                                <p:cTn id="7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500"/>
                            </p:stCondLst>
                            <p:childTnLst>
                              <p:par>
                                <p:cTn id="7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10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500"/>
                            </p:stCondLst>
                            <p:childTnLst>
                              <p:par>
                                <p:cTn id="7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56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7" grpId="0" animBg="1"/>
      <p:bldP spid="2" grpId="0" animBg="1"/>
      <p:bldP spid="3" grpId="0" animBg="1"/>
      <p:bldP spid="4" grpId="0" animBg="1"/>
      <p:bldP spid="5" grpId="0" animBg="1"/>
      <p:bldP spid="17413" grpId="0" animBg="1"/>
      <p:bldP spid="6" grpId="0" animBg="1"/>
      <p:bldP spid="7" grpId="0" animBg="1"/>
      <p:bldP spid="56332" grpId="0" animBg="1"/>
      <p:bldP spid="17415" grpId="0" animBg="1"/>
      <p:bldP spid="17412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96850" y="0"/>
            <a:ext cx="8748713" cy="1012825"/>
          </a:xfrm>
        </p:spPr>
        <p:txBody>
          <a:bodyPr/>
          <a:lstStyle/>
          <a:p>
            <a:pPr eaLnBrk="1" hangingPunct="1">
              <a:lnSpc>
                <a:spcPts val="2800"/>
              </a:lnSpc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ВОЗМОЖНОСТИ КОНТРОЛЯ И ОЦЕНКИ РЕЗУЛЬТАТОВ (в ПМ)</a:t>
            </a:r>
          </a:p>
        </p:txBody>
      </p:sp>
      <p:graphicFrame>
        <p:nvGraphicFramePr>
          <p:cNvPr id="15434" name="Group 74"/>
          <p:cNvGraphicFramePr>
            <a:graphicFrameLocks noGrp="1"/>
          </p:cNvGraphicFramePr>
          <p:nvPr>
            <p:ph idx="1"/>
          </p:nvPr>
        </p:nvGraphicFramePr>
        <p:xfrm>
          <a:off x="107950" y="981075"/>
          <a:ext cx="8785225" cy="4379280"/>
        </p:xfrm>
        <a:graphic>
          <a:graphicData uri="http://schemas.openxmlformats.org/drawingml/2006/table">
            <a:tbl>
              <a:tblPr/>
              <a:tblGrid>
                <a:gridCol w="1512888"/>
                <a:gridCol w="1079500"/>
                <a:gridCol w="1079500"/>
                <a:gridCol w="720725"/>
                <a:gridCol w="720725"/>
                <a:gridCol w="1295400"/>
                <a:gridCol w="1512887"/>
                <a:gridCol w="863600"/>
              </a:tblGrid>
              <a:tr h="57626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 Narrow" pitchFamily="34" charset="0"/>
                          <a:cs typeface="Arial" charset="0"/>
                        </a:rPr>
                        <a:t>????????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 Narrow" pitchFamily="34" charset="0"/>
                          <a:cs typeface="Arial" charset="0"/>
                        </a:rPr>
                        <a:t>Проверить можно, но стоит ли ????????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Контроль и оценка в процессе обучения  (текущий, рубежный)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Промежуточная аттестация по ОПОП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969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МДК (Т)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МДК (ЛПЗ)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5C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УП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5C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ПП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E491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5C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МДК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5C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Э/З/ДЗ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E491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5C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УП?, ПП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5C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З/ДЗ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E491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5C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Э (К)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E491">
                        <a:alpha val="50195"/>
                      </a:srgbClr>
                    </a:solidFill>
                  </a:tcPr>
                </a:tc>
              </a:tr>
              <a:tr h="519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5C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Пр.О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E491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6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6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6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E491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6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E491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E491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E491">
                        <a:alpha val="50195"/>
                      </a:srgbClr>
                    </a:solidFill>
                  </a:tcPr>
                </a:tc>
              </a:tr>
              <a:tr h="490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5C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ВПД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E491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6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6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6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E491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6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E491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+?</a:t>
                      </a:r>
                      <a:endParaRPr kumimoji="0" lang="ru-RU" sz="2800" b="1" i="0" u="none" strike="noStrike" cap="none" normalizeH="0" baseline="-25000" smtClean="0">
                        <a:ln>
                          <a:noFill/>
                        </a:ln>
                        <a:solidFill>
                          <a:srgbClr val="006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E491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E491">
                        <a:alpha val="50195"/>
                      </a:srgbClr>
                    </a:solidFill>
                  </a:tcPr>
                </a:tc>
              </a:tr>
              <a:tr h="550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5C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ПК, </a:t>
                      </a: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5C00"/>
                          </a:solidFill>
                          <a:effectLst/>
                          <a:latin typeface="Arial" charset="0"/>
                          <a:cs typeface="Arial" charset="0"/>
                        </a:rPr>
                        <a:t>O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5C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К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E491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6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6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E491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E491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6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E491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+?</a:t>
                      </a:r>
                      <a:endParaRPr kumimoji="0" lang="ru-RU" sz="2800" b="1" i="0" u="none" strike="noStrike" cap="none" normalizeH="0" baseline="-25000" smtClean="0">
                        <a:ln>
                          <a:noFill/>
                        </a:ln>
                        <a:solidFill>
                          <a:srgbClr val="006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E491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E491">
                        <a:alpha val="50195"/>
                      </a:srgbClr>
                    </a:solidFill>
                  </a:tcPr>
                </a:tc>
              </a:tr>
              <a:tr h="617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cs typeface="Arial" charset="0"/>
                        </a:rPr>
                        <a:t>умения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cs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cs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cs typeface="Arial" charset="0"/>
                        </a:rPr>
                        <a:t>+?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cs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cs typeface="Arial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cs typeface="Arial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6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cs typeface="Arial" charset="0"/>
                        </a:rPr>
                        <a:t>знания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cs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cs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cs typeface="Arial" charset="0"/>
                        </a:rPr>
                        <a:t>+?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cs typeface="Arial" charset="0"/>
                        </a:rPr>
                        <a:t>+?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cs typeface="Arial" charset="0"/>
                        </a:rPr>
                        <a:t>+?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cs typeface="Arial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cs typeface="Arial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431" name="Прямоугольник 4"/>
          <p:cNvSpPr>
            <a:spLocks noChangeArrowheads="1"/>
          </p:cNvSpPr>
          <p:nvPr/>
        </p:nvSpPr>
        <p:spPr bwMode="auto">
          <a:xfrm>
            <a:off x="0" y="5516563"/>
            <a:ext cx="9144000" cy="116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200" b="1">
                <a:latin typeface="Arial Narrow" pitchFamily="34" charset="0"/>
              </a:rPr>
              <a:t>NB</a:t>
            </a:r>
            <a:r>
              <a:rPr lang="ru-RU" sz="2200" b="1">
                <a:latin typeface="Arial Narrow" pitchFamily="34" charset="0"/>
              </a:rPr>
              <a:t>:</a:t>
            </a:r>
            <a:r>
              <a:rPr lang="en-US" sz="2200" b="1">
                <a:latin typeface="Arial Narrow" pitchFamily="34" charset="0"/>
              </a:rPr>
              <a:t> </a:t>
            </a:r>
            <a:r>
              <a:rPr lang="ru-RU" sz="2200" b="1">
                <a:latin typeface="Arial Narrow" pitchFamily="34" charset="0"/>
              </a:rPr>
              <a:t> </a:t>
            </a:r>
            <a:r>
              <a:rPr lang="ru-RU" sz="2200">
                <a:latin typeface="Arial Narrow" pitchFamily="34" charset="0"/>
              </a:rPr>
              <a:t>в МДК, на УП-ПП могут контролироваться умения, но это</a:t>
            </a:r>
          </a:p>
          <a:p>
            <a:pPr algn="ctr">
              <a:lnSpc>
                <a:spcPct val="80000"/>
              </a:lnSpc>
            </a:pPr>
            <a:r>
              <a:rPr lang="ru-RU" sz="2200">
                <a:latin typeface="Arial Narrow" pitchFamily="34" charset="0"/>
              </a:rPr>
              <a:t> </a:t>
            </a:r>
            <a:r>
              <a:rPr lang="ru-RU" sz="2200" b="1">
                <a:latin typeface="Arial Narrow" pitchFamily="34" charset="0"/>
              </a:rPr>
              <a:t>разные умения, </a:t>
            </a:r>
          </a:p>
          <a:p>
            <a:pPr algn="ctr">
              <a:lnSpc>
                <a:spcPct val="80000"/>
              </a:lnSpc>
            </a:pPr>
            <a:r>
              <a:rPr lang="ru-RU" sz="2200">
                <a:latin typeface="Arial Narrow" pitchFamily="34" charset="0"/>
              </a:rPr>
              <a:t>Текущий, рубежный контроль – проверка процесса освоения, промежуточная аттестация – контроль результата</a:t>
            </a:r>
            <a:endParaRPr lang="ru-RU" sz="2200" i="1">
              <a:latin typeface="Arial Narrow" pitchFamily="34" charset="0"/>
            </a:endParaRPr>
          </a:p>
        </p:txBody>
      </p:sp>
      <p:sp>
        <p:nvSpPr>
          <p:cNvPr id="5" name="Дуга 4"/>
          <p:cNvSpPr/>
          <p:nvPr/>
        </p:nvSpPr>
        <p:spPr>
          <a:xfrm rot="20746323">
            <a:off x="2241550" y="1771650"/>
            <a:ext cx="6102350" cy="2065338"/>
          </a:xfrm>
          <a:prstGeom prst="arc">
            <a:avLst>
              <a:gd name="adj1" fmla="val 16340053"/>
              <a:gd name="adj2" fmla="val 0"/>
            </a:avLst>
          </a:prstGeom>
          <a:ln w="47625">
            <a:solidFill>
              <a:srgbClr val="FFC000"/>
            </a:solidFill>
            <a:headEnd type="stealth" w="lg" len="lg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ChangeArrowheads="1"/>
          </p:cNvSpPr>
          <p:nvPr/>
        </p:nvSpPr>
        <p:spPr bwMode="auto">
          <a:xfrm>
            <a:off x="3779838" y="2924175"/>
            <a:ext cx="5265737" cy="2252663"/>
          </a:xfrm>
          <a:prstGeom prst="rect">
            <a:avLst/>
          </a:prstGeom>
          <a:solidFill>
            <a:srgbClr val="CCFFFF"/>
          </a:solidFill>
          <a:ln w="25400">
            <a:solidFill>
              <a:srgbClr val="00339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800">
                <a:solidFill>
                  <a:srgbClr val="000066"/>
                </a:solidFill>
              </a:rPr>
              <a:t>Задачи </a:t>
            </a:r>
            <a:r>
              <a:rPr lang="ru-RU" sz="2800" b="1">
                <a:solidFill>
                  <a:srgbClr val="000066"/>
                </a:solidFill>
              </a:rPr>
              <a:t>итоговой аттестации по профессиональному модулю (ПА по ОПОП) и ГИА</a:t>
            </a:r>
            <a:r>
              <a:rPr lang="ru-RU" sz="2800">
                <a:solidFill>
                  <a:srgbClr val="000066"/>
                </a:solidFill>
              </a:rPr>
              <a:t>: оценка овладения</a:t>
            </a:r>
          </a:p>
          <a:p>
            <a:pPr algn="ctr" eaLnBrk="0" hangingPunct="0"/>
            <a:r>
              <a:rPr lang="ru-RU" sz="2800">
                <a:solidFill>
                  <a:srgbClr val="000066"/>
                </a:solidFill>
              </a:rPr>
              <a:t> ВПД, ОК и ПК</a:t>
            </a:r>
          </a:p>
        </p:txBody>
      </p:sp>
      <p:sp>
        <p:nvSpPr>
          <p:cNvPr id="108547" name="Rectangle 3"/>
          <p:cNvSpPr>
            <a:spLocks noChangeArrowheads="1"/>
          </p:cNvSpPr>
          <p:nvPr/>
        </p:nvSpPr>
        <p:spPr bwMode="auto">
          <a:xfrm>
            <a:off x="971550" y="103188"/>
            <a:ext cx="7116763" cy="769937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ОЦЕНКА КОМПЕТЕНЦИЙ</a:t>
            </a:r>
          </a:p>
        </p:txBody>
      </p:sp>
      <p:sp>
        <p:nvSpPr>
          <p:cNvPr id="108548" name="Rectangle 4"/>
          <p:cNvSpPr>
            <a:spLocks noChangeArrowheads="1"/>
          </p:cNvSpPr>
          <p:nvPr/>
        </p:nvSpPr>
        <p:spPr bwMode="auto">
          <a:xfrm>
            <a:off x="39688" y="2924175"/>
            <a:ext cx="3668712" cy="2252663"/>
          </a:xfrm>
          <a:prstGeom prst="rect">
            <a:avLst/>
          </a:prstGeom>
          <a:solidFill>
            <a:srgbClr val="CCFFFF"/>
          </a:solidFill>
          <a:ln w="25400" algn="ctr">
            <a:solidFill>
              <a:srgbClr val="00339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800">
                <a:solidFill>
                  <a:srgbClr val="000066"/>
                </a:solidFill>
              </a:rPr>
              <a:t>Задачи </a:t>
            </a:r>
            <a:r>
              <a:rPr lang="ru-RU" sz="2800" b="1">
                <a:solidFill>
                  <a:srgbClr val="000066"/>
                </a:solidFill>
              </a:rPr>
              <a:t>текущего контроля:</a:t>
            </a:r>
          </a:p>
          <a:p>
            <a:pPr algn="ctr" eaLnBrk="0" hangingPunct="0"/>
            <a:r>
              <a:rPr lang="ru-RU" sz="2800">
                <a:solidFill>
                  <a:srgbClr val="000066"/>
                </a:solidFill>
              </a:rPr>
              <a:t>оценивание элементов компетенций (З</a:t>
            </a:r>
            <a:r>
              <a:rPr lang="en-US" sz="2800">
                <a:solidFill>
                  <a:srgbClr val="000066"/>
                </a:solidFill>
              </a:rPr>
              <a:t> </a:t>
            </a:r>
            <a:r>
              <a:rPr lang="ru-RU" sz="2800">
                <a:solidFill>
                  <a:srgbClr val="000066"/>
                </a:solidFill>
              </a:rPr>
              <a:t>и</a:t>
            </a:r>
            <a:r>
              <a:rPr lang="en-US" sz="2800">
                <a:solidFill>
                  <a:srgbClr val="000066"/>
                </a:solidFill>
              </a:rPr>
              <a:t> </a:t>
            </a:r>
            <a:r>
              <a:rPr lang="ru-RU" sz="2800">
                <a:solidFill>
                  <a:srgbClr val="000066"/>
                </a:solidFill>
              </a:rPr>
              <a:t>У)</a:t>
            </a:r>
          </a:p>
        </p:txBody>
      </p:sp>
      <p:sp>
        <p:nvSpPr>
          <p:cNvPr id="108549" name="Text Box 5"/>
          <p:cNvSpPr txBox="1">
            <a:spLocks noChangeArrowheads="1"/>
          </p:cNvSpPr>
          <p:nvPr/>
        </p:nvSpPr>
        <p:spPr bwMode="auto">
          <a:xfrm>
            <a:off x="107950" y="5556250"/>
            <a:ext cx="8856663" cy="971550"/>
          </a:xfrm>
          <a:prstGeom prst="rect">
            <a:avLst/>
          </a:prstGeom>
          <a:solidFill>
            <a:srgbClr val="FFCC99"/>
          </a:solidFill>
          <a:ln w="25400">
            <a:solidFill>
              <a:srgbClr val="8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/>
              <a:t>Важно не ограничиться декомпозицией, а провести интегральную оценку</a:t>
            </a:r>
          </a:p>
        </p:txBody>
      </p:sp>
      <p:sp>
        <p:nvSpPr>
          <p:cNvPr id="108550" name="WordArt 6"/>
          <p:cNvSpPr>
            <a:spLocks noChangeArrowheads="1" noChangeShapeType="1" noTextEdit="1"/>
          </p:cNvSpPr>
          <p:nvPr/>
        </p:nvSpPr>
        <p:spPr bwMode="auto">
          <a:xfrm>
            <a:off x="3563938" y="4508500"/>
            <a:ext cx="615950" cy="1152525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56505"/>
              </a:avLst>
            </a:prstTxWarp>
            <a:scene3d>
              <a:camera prst="legacyPerspectiveFront">
                <a:rot lat="20519982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!!!</a:t>
            </a:r>
          </a:p>
        </p:txBody>
      </p:sp>
      <p:sp>
        <p:nvSpPr>
          <p:cNvPr id="108551" name="Rectangle 7"/>
          <p:cNvSpPr>
            <a:spLocks noChangeArrowheads="1"/>
          </p:cNvSpPr>
          <p:nvPr/>
        </p:nvSpPr>
        <p:spPr bwMode="auto">
          <a:xfrm>
            <a:off x="107950" y="1125538"/>
            <a:ext cx="8856663" cy="1577975"/>
          </a:xfrm>
          <a:prstGeom prst="rect">
            <a:avLst/>
          </a:prstGeom>
          <a:solidFill>
            <a:srgbClr val="FFCC99"/>
          </a:solidFill>
          <a:ln w="25400" algn="ctr">
            <a:solidFill>
              <a:srgbClr val="8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/>
              <a:t>Сумма показателей оценки и выбранные формы и методы контроля в совокупности должна позволять однозначно диагностировать сформированность соответствующих общих и профессиональных компетенций и готовность к ПД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8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8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5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8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55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8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0"/>
                            </p:stCondLst>
                            <p:childTnLst>
                              <p:par>
                                <p:cTn id="2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6" grpId="0" animBg="1"/>
      <p:bldP spid="108548" grpId="0" animBg="1"/>
      <p:bldP spid="108549" grpId="0" animBg="1"/>
      <p:bldP spid="108550" grpId="0" animBg="1"/>
      <p:bldP spid="10855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300" y="-26988"/>
            <a:ext cx="8470900" cy="94615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00B0F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Объекты оценки в профессиональном образовании</a:t>
            </a:r>
          </a:p>
        </p:txBody>
      </p:sp>
      <p:graphicFrame>
        <p:nvGraphicFramePr>
          <p:cNvPr id="10280" name="Group 40"/>
          <p:cNvGraphicFramePr>
            <a:graphicFrameLocks noGrp="1"/>
          </p:cNvGraphicFramePr>
          <p:nvPr/>
        </p:nvGraphicFramePr>
        <p:xfrm>
          <a:off x="0" y="952500"/>
          <a:ext cx="9144000" cy="5641863"/>
        </p:xfrm>
        <a:graphic>
          <a:graphicData uri="http://schemas.openxmlformats.org/drawingml/2006/table">
            <a:tbl>
              <a:tblPr/>
              <a:tblGrid>
                <a:gridCol w="3048000"/>
                <a:gridCol w="3048000"/>
                <a:gridCol w="3048000"/>
              </a:tblGrid>
              <a:tr h="474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Объекты оценки</a:t>
                      </a:r>
                    </a:p>
                  </a:txBody>
                  <a:tcPr marT="90000" marB="90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Тип аттестации</a:t>
                      </a:r>
                    </a:p>
                  </a:txBody>
                  <a:tcPr marT="90000" marB="90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Задания</a:t>
                      </a:r>
                    </a:p>
                  </a:txBody>
                  <a:tcPr marT="90000" marB="90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Квалификация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 или часть квалификации,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уровень квалификации</a:t>
                      </a:r>
                    </a:p>
                  </a:txBody>
                  <a:tcPr marT="90000" marB="90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Государственная итоговая аттестация</a:t>
                      </a:r>
                    </a:p>
                  </a:txBody>
                  <a:tcPr marT="90000" marB="90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ВКР  ???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90000" marB="90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944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Вид профессиональной деятельности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(часть квалификации)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Профессиональные и общие компетенции</a:t>
                      </a:r>
                    </a:p>
                  </a:txBody>
                  <a:tcPr marT="90000" marB="90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Экзамен квалификационный</a:t>
                      </a:r>
                    </a:p>
                  </a:txBody>
                  <a:tcPr marT="90000" marB="90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Показательная работа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и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/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или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защита портфолио</a:t>
                      </a:r>
                    </a:p>
                  </a:txBody>
                  <a:tcPr marT="90000" marB="90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731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Практический опыт</a:t>
                      </a:r>
                    </a:p>
                  </a:txBody>
                  <a:tcPr marT="90000" marB="90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Промежуточная аттестация по практике</a:t>
                      </a:r>
                    </a:p>
                  </a:txBody>
                  <a:tcPr marT="90000" marB="90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Практическое задание, направленное на решение локальной проф.задачи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 и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/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или портфолио</a:t>
                      </a:r>
                    </a:p>
                  </a:txBody>
                  <a:tcPr marT="90000" marB="90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944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Умения</a:t>
                      </a:r>
                    </a:p>
                  </a:txBody>
                  <a:tcPr marT="90000" marB="90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Текущий контроль, промежуточная аттестация (УД, МДК, практика)</a:t>
                      </a:r>
                    </a:p>
                  </a:txBody>
                  <a:tcPr marT="90000" marB="90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Задание, предполагающее решение типовых учебных,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учебно-профессиональных задач</a:t>
                      </a:r>
                    </a:p>
                  </a:txBody>
                  <a:tcPr marT="90000" marB="90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944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Знания</a:t>
                      </a:r>
                    </a:p>
                  </a:txBody>
                  <a:tcPr marT="90000" marB="90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Текущий контроль, промежуточная аттестация (УД, МДК)</a:t>
                      </a:r>
                    </a:p>
                  </a:txBody>
                  <a:tcPr marT="90000" marB="90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Тесты;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задания на воспроизведение,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понимание, анализ информации</a:t>
                      </a:r>
                    </a:p>
                  </a:txBody>
                  <a:tcPr marT="90000" marB="90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</a:tbl>
          </a:graphicData>
        </a:graphic>
      </p:graphicFrame>
      <p:sp>
        <p:nvSpPr>
          <p:cNvPr id="4" name="Стрелка вниз 3"/>
          <p:cNvSpPr/>
          <p:nvPr/>
        </p:nvSpPr>
        <p:spPr>
          <a:xfrm>
            <a:off x="7452320" y="1916832"/>
            <a:ext cx="288032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0013" y="509771"/>
            <a:ext cx="9043987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ТРЕБОВАНИЯ К ОЦЕНОЧНЫМ СРЕДСТВАМ ДЛЯ ПРОВЕРКИ СФОРМИРОВАННОСТИ КОМПЕТЕНЦИЙ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1450" y="1610211"/>
            <a:ext cx="8972550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  <a:defRPr/>
            </a:pPr>
            <a:r>
              <a:rPr lang="ru-RU" sz="2200" b="1" dirty="0">
                <a:solidFill>
                  <a:srgbClr val="002060"/>
                </a:solidFill>
              </a:rPr>
              <a:t>ИНТЕГРАТИВНОСТЬ (МЕЖДИСЦИПЛИНАРНЫЙ ХАРАКТЕР, СВЯЗЬ ТЕОРИИ И ПРАКТИКИ);</a:t>
            </a:r>
          </a:p>
          <a:p>
            <a:pPr>
              <a:defRPr/>
            </a:pPr>
            <a:endParaRPr lang="ru-RU" sz="1600" b="1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ru-RU" sz="2200" b="1" dirty="0">
                <a:solidFill>
                  <a:srgbClr val="002060"/>
                </a:solidFill>
              </a:rPr>
              <a:t>2. ПРОБЛЕМНО-ДЕЯТЕЛЬНОСТНЫЙ ХАРАКТЕР;</a:t>
            </a:r>
          </a:p>
          <a:p>
            <a:pPr marL="457200" indent="-457200">
              <a:buFont typeface="+mj-lt"/>
              <a:buAutoNum type="arabicPeriod"/>
              <a:defRPr/>
            </a:pPr>
            <a:endParaRPr lang="ru-RU" sz="1600" b="1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ru-RU" sz="2200" b="1" dirty="0">
                <a:solidFill>
                  <a:srgbClr val="002060"/>
                </a:solidFill>
              </a:rPr>
              <a:t>3.  АКТУАЛИЗАЦИЯ В ЗАДАНИЯХ СОДЕРЖАНИЯ ПРОФЕССИОНАЛЬНОЙ </a:t>
            </a:r>
            <a:r>
              <a:rPr lang="ru-RU" sz="2200" b="1" dirty="0" smtClean="0">
                <a:solidFill>
                  <a:srgbClr val="002060"/>
                </a:solidFill>
              </a:rPr>
              <a:t>ДЕЯТЕЛЬНОСТИ (НЕТОЖДЕСТВЕННОСТЬ </a:t>
            </a:r>
            <a:r>
              <a:rPr lang="ru-RU" sz="2200" b="1" dirty="0">
                <a:solidFill>
                  <a:srgbClr val="002060"/>
                </a:solidFill>
              </a:rPr>
              <a:t>ПРЕДЛАГАЕМЫХ ЗАДАНИЙ ТИПОВЫМ УЧЕБНЫМ ЗАДАЧАМ);</a:t>
            </a:r>
          </a:p>
          <a:p>
            <a:pPr>
              <a:defRPr/>
            </a:pPr>
            <a:endParaRPr lang="ru-RU" sz="1600" b="1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ru-RU" sz="2200" b="1" dirty="0" smtClean="0">
                <a:solidFill>
                  <a:srgbClr val="002060"/>
                </a:solidFill>
              </a:rPr>
              <a:t>4. </a:t>
            </a:r>
            <a:r>
              <a:rPr lang="ru-RU" altLang="ja-JP" sz="2200" b="1" dirty="0">
                <a:solidFill>
                  <a:srgbClr val="002060"/>
                </a:solidFill>
              </a:rPr>
              <a:t>СВЯЗЬ КРИТЕРИЕВ С ПЛАНИРУЕМЫМИ </a:t>
            </a:r>
            <a:r>
              <a:rPr lang="ru-RU" altLang="ja-JP" sz="2200" b="1" dirty="0" smtClean="0">
                <a:solidFill>
                  <a:srgbClr val="002060"/>
                </a:solidFill>
              </a:rPr>
              <a:t>РЕЗУЛЬТАТАМИ</a:t>
            </a:r>
            <a:endParaRPr lang="ru-RU" sz="2200" b="1" dirty="0">
              <a:solidFill>
                <a:srgbClr val="002060"/>
              </a:solidFill>
            </a:endParaRPr>
          </a:p>
          <a:p>
            <a:pPr>
              <a:defRPr/>
            </a:pPr>
            <a:endParaRPr lang="ru-RU" sz="1600" b="1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ru-RU" altLang="ja-JP" sz="2200" b="1" dirty="0" smtClean="0">
                <a:solidFill>
                  <a:srgbClr val="002060"/>
                </a:solidFill>
              </a:rPr>
              <a:t>5. </a:t>
            </a:r>
            <a:r>
              <a:rPr lang="ru-RU" sz="2200" b="1" dirty="0">
                <a:solidFill>
                  <a:srgbClr val="002060"/>
                </a:solidFill>
              </a:rPr>
              <a:t>ЭКСПЕРТИЗА В ПРОФЕССИОНАЛЬНОМ СООБЩЕСТВЕ</a:t>
            </a:r>
          </a:p>
          <a:p>
            <a:pPr>
              <a:defRPr/>
            </a:pPr>
            <a:endParaRPr lang="ru-RU" sz="22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>
            <a:spLocks noGrp="1" noChangeArrowheads="1"/>
          </p:cNvSpPr>
          <p:nvPr>
            <p:ph type="title"/>
          </p:nvPr>
        </p:nvSpPr>
        <p:spPr>
          <a:xfrm>
            <a:off x="250825" y="115888"/>
            <a:ext cx="8686800" cy="1143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4000" b="1" smtClean="0"/>
              <a:t>ТИПЫ</a:t>
            </a:r>
            <a:br>
              <a:rPr lang="ru-RU" sz="4000" b="1" smtClean="0"/>
            </a:br>
            <a:r>
              <a:rPr lang="ru-RU" sz="4000" b="1" smtClean="0"/>
              <a:t>контрольно-оценочных заданий</a:t>
            </a:r>
            <a:r>
              <a:rPr lang="ru-RU" sz="4000" smtClean="0"/>
              <a:t> </a:t>
            </a:r>
          </a:p>
        </p:txBody>
      </p:sp>
      <p:grpSp>
        <p:nvGrpSpPr>
          <p:cNvPr id="20483" name="Group 14"/>
          <p:cNvGrpSpPr>
            <a:grpSpLocks/>
          </p:cNvGrpSpPr>
          <p:nvPr/>
        </p:nvGrpSpPr>
        <p:grpSpPr bwMode="auto">
          <a:xfrm>
            <a:off x="107951" y="1268760"/>
            <a:ext cx="8999536" cy="5256213"/>
            <a:chOff x="0" y="890"/>
            <a:chExt cx="5669" cy="3311"/>
          </a:xfrm>
        </p:grpSpPr>
        <p:sp>
          <p:nvSpPr>
            <p:cNvPr id="20485" name="Rectangle 6"/>
            <p:cNvSpPr>
              <a:spLocks noChangeArrowheads="1"/>
            </p:cNvSpPr>
            <p:nvPr/>
          </p:nvSpPr>
          <p:spPr bwMode="auto">
            <a:xfrm>
              <a:off x="45" y="890"/>
              <a:ext cx="1814" cy="371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pPr algn="ctr"/>
              <a:r>
                <a:rPr lang="ru-RU" sz="3200" dirty="0"/>
                <a:t>«ПРОЕКТ»</a:t>
              </a:r>
            </a:p>
          </p:txBody>
        </p:sp>
        <p:sp>
          <p:nvSpPr>
            <p:cNvPr id="20486" name="Rectangle 6"/>
            <p:cNvSpPr>
              <a:spLocks noChangeArrowheads="1"/>
            </p:cNvSpPr>
            <p:nvPr/>
          </p:nvSpPr>
          <p:spPr bwMode="auto">
            <a:xfrm>
              <a:off x="45" y="3152"/>
              <a:ext cx="2554" cy="369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3200" dirty="0"/>
                <a:t>«ИССЛЕДОВАНИЕ»</a:t>
              </a:r>
            </a:p>
          </p:txBody>
        </p:sp>
        <p:sp>
          <p:nvSpPr>
            <p:cNvPr id="20487" name="Rectangle 6"/>
            <p:cNvSpPr>
              <a:spLocks noChangeArrowheads="1"/>
            </p:cNvSpPr>
            <p:nvPr/>
          </p:nvSpPr>
          <p:spPr bwMode="auto">
            <a:xfrm>
              <a:off x="3311" y="2152"/>
              <a:ext cx="2289" cy="371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3200" dirty="0"/>
                <a:t>«КОНСТРУКТОР»</a:t>
              </a:r>
            </a:p>
          </p:txBody>
        </p:sp>
        <p:sp>
          <p:nvSpPr>
            <p:cNvPr id="20488" name="Rectangle 6"/>
            <p:cNvSpPr>
              <a:spLocks noChangeArrowheads="1"/>
            </p:cNvSpPr>
            <p:nvPr/>
          </p:nvSpPr>
          <p:spPr bwMode="auto">
            <a:xfrm>
              <a:off x="4467" y="3158"/>
              <a:ext cx="1112" cy="371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3200" dirty="0"/>
                <a:t>«РОЛЬ»</a:t>
              </a:r>
            </a:p>
          </p:txBody>
        </p:sp>
        <p:sp>
          <p:nvSpPr>
            <p:cNvPr id="20489" name="Rectangle 6"/>
            <p:cNvSpPr>
              <a:spLocks noChangeArrowheads="1"/>
            </p:cNvSpPr>
            <p:nvPr/>
          </p:nvSpPr>
          <p:spPr bwMode="auto">
            <a:xfrm>
              <a:off x="3765" y="890"/>
              <a:ext cx="1823" cy="371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3200" dirty="0"/>
                <a:t>«СИТУАЦИЯ»</a:t>
              </a:r>
            </a:p>
          </p:txBody>
        </p:sp>
        <p:sp>
          <p:nvSpPr>
            <p:cNvPr id="20490" name="Rectangle 58"/>
            <p:cNvSpPr>
              <a:spLocks noChangeArrowheads="1"/>
            </p:cNvSpPr>
            <p:nvPr/>
          </p:nvSpPr>
          <p:spPr bwMode="auto">
            <a:xfrm>
              <a:off x="0" y="1344"/>
              <a:ext cx="1951" cy="18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sz="2000" dirty="0"/>
                <a:t>- </a:t>
              </a:r>
              <a:r>
                <a:rPr lang="ru-RU" sz="2000" dirty="0" smtClean="0"/>
                <a:t>изготовление модели;</a:t>
              </a:r>
              <a:endParaRPr lang="ru-RU" sz="2000" dirty="0"/>
            </a:p>
            <a:p>
              <a:r>
                <a:rPr lang="ru-RU" sz="2000" dirty="0"/>
                <a:t>- разработка </a:t>
              </a:r>
              <a:r>
                <a:rPr lang="ru-RU" sz="2000" dirty="0" smtClean="0"/>
                <a:t>профилактических </a:t>
              </a:r>
              <a:r>
                <a:rPr lang="ru-RU" sz="2000" dirty="0" smtClean="0"/>
                <a:t>мероприятий, пооперационного маршрута</a:t>
              </a:r>
              <a:r>
                <a:rPr lang="ru-RU" sz="2000" dirty="0" smtClean="0"/>
                <a:t>;</a:t>
              </a:r>
              <a:endParaRPr lang="ru-RU" sz="2000" dirty="0"/>
            </a:p>
            <a:p>
              <a:r>
                <a:rPr lang="ru-RU" sz="2000" dirty="0"/>
                <a:t>- изготовление предмета декоративно-прикладного искусства</a:t>
              </a:r>
            </a:p>
          </p:txBody>
        </p:sp>
        <p:sp>
          <p:nvSpPr>
            <p:cNvPr id="20491" name="Rectangle 59"/>
            <p:cNvSpPr>
              <a:spLocks noChangeArrowheads="1"/>
            </p:cNvSpPr>
            <p:nvPr/>
          </p:nvSpPr>
          <p:spPr bwMode="auto">
            <a:xfrm>
              <a:off x="2676" y="2620"/>
              <a:ext cx="2948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pPr algn="r"/>
              <a:r>
                <a:rPr lang="ru-RU" sz="2000" dirty="0"/>
                <a:t>Сборка </a:t>
              </a:r>
              <a:r>
                <a:rPr lang="ru-RU" sz="2000" dirty="0" smtClean="0"/>
                <a:t>механизма </a:t>
              </a:r>
            </a:p>
            <a:p>
              <a:pPr algn="r"/>
              <a:r>
                <a:rPr lang="ru-RU" sz="2000" dirty="0" smtClean="0"/>
                <a:t>(с проверкой на работоспособность) </a:t>
              </a:r>
              <a:endParaRPr lang="ru-RU" sz="2000" dirty="0"/>
            </a:p>
          </p:txBody>
        </p:sp>
        <p:sp>
          <p:nvSpPr>
            <p:cNvPr id="20492" name="Rectangle 60"/>
            <p:cNvSpPr>
              <a:spLocks noChangeArrowheads="1"/>
            </p:cNvSpPr>
            <p:nvPr/>
          </p:nvSpPr>
          <p:spPr bwMode="auto">
            <a:xfrm>
              <a:off x="2880" y="3567"/>
              <a:ext cx="2789" cy="63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pPr algn="r"/>
              <a:r>
                <a:rPr lang="ru-RU" sz="2000" dirty="0"/>
                <a:t>Групповая имитационная игра, включающая роли всех участников технологического процесса </a:t>
              </a:r>
            </a:p>
          </p:txBody>
        </p:sp>
        <p:sp>
          <p:nvSpPr>
            <p:cNvPr id="20493" name="Rectangle 61"/>
            <p:cNvSpPr>
              <a:spLocks noChangeArrowheads="1"/>
            </p:cNvSpPr>
            <p:nvPr/>
          </p:nvSpPr>
          <p:spPr bwMode="auto">
            <a:xfrm>
              <a:off x="3719" y="1344"/>
              <a:ext cx="1905" cy="63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r"/>
              <a:r>
                <a:rPr lang="ru-RU" sz="2000" dirty="0"/>
                <a:t>Кейс: предложить оптимальный путь разрешения проблемы</a:t>
              </a:r>
            </a:p>
          </p:txBody>
        </p:sp>
      </p:grpSp>
      <p:sp>
        <p:nvSpPr>
          <p:cNvPr id="48190" name="Rectangle 62"/>
          <p:cNvSpPr>
            <a:spLocks noChangeArrowheads="1"/>
          </p:cNvSpPr>
          <p:nvPr/>
        </p:nvSpPr>
        <p:spPr bwMode="auto">
          <a:xfrm>
            <a:off x="0" y="5478463"/>
            <a:ext cx="4716463" cy="1006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000"/>
              <a:t>- диагностика технического средства с определением поломки (дефекта);</a:t>
            </a:r>
          </a:p>
          <a:p>
            <a:r>
              <a:rPr lang="ru-RU" sz="2000"/>
              <a:t>- прогнозирование развития ситуации</a:t>
            </a: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3059832" y="1271662"/>
            <a:ext cx="2427844" cy="1077218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sz="3200" dirty="0"/>
              <a:t>«</a:t>
            </a:r>
            <a:r>
              <a:rPr lang="ru-RU" sz="3200" dirty="0" smtClean="0"/>
              <a:t>ПРОБНАЯ</a:t>
            </a:r>
          </a:p>
          <a:p>
            <a:pPr algn="ctr"/>
            <a:r>
              <a:rPr lang="ru-RU" sz="3200" dirty="0" smtClean="0"/>
              <a:t>РАБОТА»</a:t>
            </a:r>
            <a:endParaRPr lang="ru-RU" sz="3200" dirty="0"/>
          </a:p>
        </p:txBody>
      </p:sp>
      <p:sp>
        <p:nvSpPr>
          <p:cNvPr id="16" name="Rectangle 60"/>
          <p:cNvSpPr>
            <a:spLocks noChangeArrowheads="1"/>
          </p:cNvSpPr>
          <p:nvPr/>
        </p:nvSpPr>
        <p:spPr bwMode="auto">
          <a:xfrm>
            <a:off x="2843808" y="2445856"/>
            <a:ext cx="2520279" cy="163121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000" dirty="0" smtClean="0"/>
              <a:t>Демонстрация профессиональной деятельности («здесь и сейчас» или видеозапись)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48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9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50825" y="115888"/>
            <a:ext cx="8435975" cy="706437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СИСТЕМА ПОКАЗАТЕЛЕЙ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107950" y="2420938"/>
            <a:ext cx="2447925" cy="727075"/>
          </a:xfrm>
          <a:prstGeom prst="rect">
            <a:avLst/>
          </a:prstGeom>
          <a:solidFill>
            <a:srgbClr val="FFFF99"/>
          </a:solidFill>
          <a:ln w="25400">
            <a:solidFill>
              <a:srgbClr val="99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/>
              <a:t>ПРОДУКТА ДЕЯТЕЛЬНОСТИ</a:t>
            </a:r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900113" y="1196975"/>
            <a:ext cx="3671887" cy="971550"/>
          </a:xfrm>
          <a:prstGeom prst="rect">
            <a:avLst/>
          </a:prstGeom>
          <a:solidFill>
            <a:srgbClr val="FFFF99"/>
          </a:solidFill>
          <a:ln w="25400">
            <a:solidFill>
              <a:srgbClr val="99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/>
              <a:t>СООТВЕТСТВИЕ ТРЕБОВАНИЯМ…</a:t>
            </a:r>
          </a:p>
        </p:txBody>
      </p:sp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2916238" y="2420938"/>
            <a:ext cx="2449512" cy="727075"/>
          </a:xfrm>
          <a:prstGeom prst="rect">
            <a:avLst/>
          </a:prstGeom>
          <a:solidFill>
            <a:srgbClr val="FFFF99"/>
          </a:solidFill>
          <a:ln w="25400" algn="ctr">
            <a:solidFill>
              <a:srgbClr val="99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/>
              <a:t>ПРОЦЕССА ДЕЯТЕЛЬНОСТИ</a:t>
            </a:r>
          </a:p>
        </p:txBody>
      </p:sp>
      <p:sp>
        <p:nvSpPr>
          <p:cNvPr id="27656" name="Line 8"/>
          <p:cNvSpPr>
            <a:spLocks noChangeShapeType="1"/>
          </p:cNvSpPr>
          <p:nvPr/>
        </p:nvSpPr>
        <p:spPr bwMode="auto">
          <a:xfrm flipH="1">
            <a:off x="1116013" y="2205038"/>
            <a:ext cx="719137" cy="215900"/>
          </a:xfrm>
          <a:prstGeom prst="line">
            <a:avLst/>
          </a:prstGeom>
          <a:noFill/>
          <a:ln w="63500">
            <a:solidFill>
              <a:srgbClr val="8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7657" name="Line 9"/>
          <p:cNvSpPr>
            <a:spLocks noChangeShapeType="1"/>
          </p:cNvSpPr>
          <p:nvPr/>
        </p:nvSpPr>
        <p:spPr bwMode="auto">
          <a:xfrm>
            <a:off x="3203575" y="2203450"/>
            <a:ext cx="792163" cy="146050"/>
          </a:xfrm>
          <a:prstGeom prst="line">
            <a:avLst/>
          </a:prstGeom>
          <a:noFill/>
          <a:ln w="63500">
            <a:solidFill>
              <a:srgbClr val="8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7658" name="Text Box 10"/>
          <p:cNvSpPr txBox="1">
            <a:spLocks noChangeArrowheads="1"/>
          </p:cNvSpPr>
          <p:nvPr/>
        </p:nvSpPr>
        <p:spPr bwMode="auto">
          <a:xfrm>
            <a:off x="5291138" y="1125538"/>
            <a:ext cx="3744912" cy="1020762"/>
          </a:xfrm>
          <a:prstGeom prst="rect">
            <a:avLst/>
          </a:prstGeom>
          <a:solidFill>
            <a:srgbClr val="FFFF99"/>
          </a:solidFill>
          <a:ln w="25400">
            <a:solidFill>
              <a:srgbClr val="99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ts val="2400"/>
              </a:lnSpc>
            </a:pPr>
            <a:r>
              <a:rPr lang="ru-RU" sz="2800"/>
              <a:t>Количественные и качественные ХАРАКТЕРИСТИКИ</a:t>
            </a:r>
          </a:p>
        </p:txBody>
      </p:sp>
      <p:sp>
        <p:nvSpPr>
          <p:cNvPr id="27659" name="Text Box 11"/>
          <p:cNvSpPr txBox="1">
            <a:spLocks noChangeArrowheads="1"/>
          </p:cNvSpPr>
          <p:nvPr/>
        </p:nvSpPr>
        <p:spPr bwMode="auto">
          <a:xfrm>
            <a:off x="6011863" y="2205038"/>
            <a:ext cx="3095625" cy="4511675"/>
          </a:xfrm>
          <a:prstGeom prst="rect">
            <a:avLst/>
          </a:prstGeom>
          <a:solidFill>
            <a:srgbClr val="CCFFFF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lang="ru-RU" b="1"/>
              <a:t>точность и скорость</a:t>
            </a:r>
            <a:r>
              <a:rPr lang="ru-RU"/>
              <a:t> чтения чертежей;</a:t>
            </a:r>
          </a:p>
          <a:p>
            <a:pPr>
              <a:buFontTx/>
              <a:buChar char="-"/>
            </a:pPr>
            <a:r>
              <a:rPr lang="ru-RU"/>
              <a:t> </a:t>
            </a:r>
            <a:r>
              <a:rPr lang="ru-RU" b="1"/>
              <a:t>аргументированность</a:t>
            </a:r>
            <a:r>
              <a:rPr lang="ru-RU"/>
              <a:t> преимуществ торгового предложения;</a:t>
            </a:r>
          </a:p>
          <a:p>
            <a:r>
              <a:rPr lang="ru-RU"/>
              <a:t>- </a:t>
            </a:r>
            <a:r>
              <a:rPr lang="ru-RU" b="1"/>
              <a:t>обоснованность</a:t>
            </a:r>
            <a:r>
              <a:rPr lang="ru-RU"/>
              <a:t> отбора и оформления коммерческой рекламной информации для потребителей;</a:t>
            </a:r>
          </a:p>
          <a:p>
            <a:pPr>
              <a:buFontTx/>
              <a:buChar char="-"/>
            </a:pPr>
            <a:r>
              <a:rPr lang="ru-RU" b="1"/>
              <a:t>результативность</a:t>
            </a:r>
            <a:r>
              <a:rPr lang="ru-RU"/>
              <a:t> информационного поиска;</a:t>
            </a:r>
          </a:p>
          <a:p>
            <a:pPr>
              <a:buFontTx/>
              <a:buChar char="-"/>
            </a:pPr>
            <a:r>
              <a:rPr lang="ru-RU"/>
              <a:t> </a:t>
            </a:r>
            <a:r>
              <a:rPr lang="ru-RU" b="1"/>
              <a:t>своевременность</a:t>
            </a:r>
            <a:r>
              <a:rPr lang="ru-RU"/>
              <a:t> оказания неотложной доврачебной помощи при терминальных состояниях;</a:t>
            </a:r>
          </a:p>
        </p:txBody>
      </p:sp>
      <p:sp>
        <p:nvSpPr>
          <p:cNvPr id="27660" name="Text Box 12"/>
          <p:cNvSpPr txBox="1">
            <a:spLocks noChangeArrowheads="1"/>
          </p:cNvSpPr>
          <p:nvPr/>
        </p:nvSpPr>
        <p:spPr bwMode="auto">
          <a:xfrm>
            <a:off x="2771775" y="3213100"/>
            <a:ext cx="3095625" cy="3413125"/>
          </a:xfrm>
          <a:prstGeom prst="rect">
            <a:avLst/>
          </a:prstGeom>
          <a:solidFill>
            <a:srgbClr val="CCFFCC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lang="ru-RU"/>
              <a:t> осуществление всех форм банкетного обслуживания </a:t>
            </a:r>
            <a:r>
              <a:rPr lang="ru-RU" b="1"/>
              <a:t>в соответствии</a:t>
            </a:r>
            <a:r>
              <a:rPr lang="ru-RU"/>
              <a:t> </a:t>
            </a:r>
            <a:r>
              <a:rPr lang="ru-RU" b="1"/>
              <a:t>с профессиональными стандартами</a:t>
            </a:r>
            <a:r>
              <a:rPr lang="ru-RU"/>
              <a:t> обслуживания;</a:t>
            </a:r>
          </a:p>
          <a:p>
            <a:pPr>
              <a:buFontTx/>
              <a:buChar char="-"/>
            </a:pPr>
            <a:r>
              <a:rPr lang="ru-RU" b="1"/>
              <a:t> точное выполнение</a:t>
            </a:r>
            <a:r>
              <a:rPr lang="ru-RU"/>
              <a:t> </a:t>
            </a:r>
            <a:r>
              <a:rPr lang="ru-RU" b="1"/>
              <a:t>требований инструкций и правил охраны труда</a:t>
            </a:r>
            <a:r>
              <a:rPr lang="ru-RU"/>
              <a:t> при использовании офисной техники</a:t>
            </a:r>
          </a:p>
        </p:txBody>
      </p:sp>
      <p:sp>
        <p:nvSpPr>
          <p:cNvPr id="27661" name="Text Box 13"/>
          <p:cNvSpPr txBox="1">
            <a:spLocks noChangeArrowheads="1"/>
          </p:cNvSpPr>
          <p:nvPr/>
        </p:nvSpPr>
        <p:spPr bwMode="auto">
          <a:xfrm>
            <a:off x="34925" y="3213100"/>
            <a:ext cx="2665413" cy="3413125"/>
          </a:xfrm>
          <a:prstGeom prst="rect">
            <a:avLst/>
          </a:prstGeom>
          <a:solidFill>
            <a:srgbClr val="CCFFCC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-  </a:t>
            </a:r>
            <a:r>
              <a:rPr lang="ru-RU" b="1"/>
              <a:t>соответствие</a:t>
            </a:r>
            <a:r>
              <a:rPr lang="ru-RU"/>
              <a:t> оформления  витрины </a:t>
            </a:r>
            <a:r>
              <a:rPr lang="ru-RU" b="1"/>
              <a:t>содержанию  и правилам</a:t>
            </a:r>
            <a:r>
              <a:rPr lang="ru-RU"/>
              <a:t> оформления торговых предложений;</a:t>
            </a:r>
          </a:p>
          <a:p>
            <a:r>
              <a:rPr lang="ru-RU"/>
              <a:t>- </a:t>
            </a:r>
            <a:r>
              <a:rPr lang="ru-RU" b="1"/>
              <a:t>соответствие</a:t>
            </a:r>
            <a:r>
              <a:rPr lang="ru-RU"/>
              <a:t> выбранных методов проведения маркетинговых исследований их </a:t>
            </a:r>
            <a:r>
              <a:rPr lang="ru-RU" b="1"/>
              <a:t>целям и задачам</a:t>
            </a:r>
          </a:p>
        </p:txBody>
      </p:sp>
      <p:sp>
        <p:nvSpPr>
          <p:cNvPr id="27662" name="Line 14"/>
          <p:cNvSpPr>
            <a:spLocks noChangeShapeType="1"/>
          </p:cNvSpPr>
          <p:nvPr/>
        </p:nvSpPr>
        <p:spPr bwMode="auto">
          <a:xfrm flipH="1">
            <a:off x="2411413" y="765175"/>
            <a:ext cx="1873250" cy="360363"/>
          </a:xfrm>
          <a:prstGeom prst="line">
            <a:avLst/>
          </a:prstGeom>
          <a:noFill/>
          <a:ln w="63500">
            <a:solidFill>
              <a:srgbClr val="8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7663" name="Line 15"/>
          <p:cNvSpPr>
            <a:spLocks noChangeShapeType="1"/>
          </p:cNvSpPr>
          <p:nvPr/>
        </p:nvSpPr>
        <p:spPr bwMode="auto">
          <a:xfrm>
            <a:off x="4356100" y="765175"/>
            <a:ext cx="1871663" cy="360363"/>
          </a:xfrm>
          <a:prstGeom prst="line">
            <a:avLst/>
          </a:prstGeom>
          <a:noFill/>
          <a:ln w="63500">
            <a:solidFill>
              <a:srgbClr val="8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7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7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10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27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20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0"/>
                                        <p:tgtEl>
                                          <p:spTgt spid="27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20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0"/>
                                        <p:tgtEl>
                                          <p:spTgt spid="27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65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0"/>
                                        <p:tgtEl>
                                          <p:spTgt spid="27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3" grpId="0" animBg="1"/>
      <p:bldP spid="27654" grpId="0" animBg="1"/>
      <p:bldP spid="27655" grpId="0" animBg="1"/>
      <p:bldP spid="27656" grpId="0" animBg="1"/>
      <p:bldP spid="27657" grpId="0" animBg="1"/>
      <p:bldP spid="27658" grpId="0" animBg="1"/>
      <p:bldP spid="27659" grpId="0" animBg="1"/>
      <p:bldP spid="27660" grpId="0" animBg="1"/>
      <p:bldP spid="27661" grpId="0" animBg="1"/>
      <p:bldP spid="27662" grpId="0" animBg="1"/>
      <p:bldP spid="2766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15888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75000"/>
              </a:lnSpc>
              <a:defRPr/>
            </a:pPr>
            <a:r>
              <a:rPr lang="ru-RU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КОНТРОЛЬ И ОЦЕНКА РЕЗУЛЬТАТОВ ОСВОЕНИЯ </a:t>
            </a:r>
          </a:p>
        </p:txBody>
      </p:sp>
      <p:graphicFrame>
        <p:nvGraphicFramePr>
          <p:cNvPr id="65539" name="Group 3"/>
          <p:cNvGraphicFramePr>
            <a:graphicFrameLocks noGrp="1"/>
          </p:cNvGraphicFramePr>
          <p:nvPr/>
        </p:nvGraphicFramePr>
        <p:xfrm>
          <a:off x="323850" y="5180013"/>
          <a:ext cx="8497888" cy="1562100"/>
        </p:xfrm>
        <a:graphic>
          <a:graphicData uri="http://schemas.openxmlformats.org/drawingml/2006/table">
            <a:tbl>
              <a:tblPr/>
              <a:tblGrid>
                <a:gridCol w="4856163"/>
                <a:gridCol w="3641725"/>
              </a:tblGrid>
              <a:tr h="647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Результаты обучения (освоенные умения,  усвоенные знания)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Формы и методы контроля и оценки результатов обучения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</a:tr>
              <a:tr h="422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Arial" charset="0"/>
                          <a:cs typeface="Arial" charset="0"/>
                        </a:rPr>
                        <a:t>- определять элементы симметрии и основные морфологические особенности кристаллов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Arial" charset="0"/>
                          <a:cs typeface="Arial" charset="0"/>
                        </a:rPr>
                        <a:t>Лабораторная работа «Морфология кристаллов»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6654" name="Group 30"/>
          <p:cNvGraphicFramePr>
            <a:graphicFrameLocks noGrp="1"/>
          </p:cNvGraphicFramePr>
          <p:nvPr/>
        </p:nvGraphicFramePr>
        <p:xfrm>
          <a:off x="323850" y="1787525"/>
          <a:ext cx="8569325" cy="2859024"/>
        </p:xfrm>
        <a:graphic>
          <a:graphicData uri="http://schemas.openxmlformats.org/drawingml/2006/table">
            <a:tbl>
              <a:tblPr/>
              <a:tblGrid>
                <a:gridCol w="2952750"/>
                <a:gridCol w="2808288"/>
                <a:gridCol w="2808287"/>
              </a:tblGrid>
              <a:tr h="911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Результаты (освоенные профессиональные компетенции)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Основные показатели оценки результата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Формы и методы контроля и оценки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>
                        <a:alpha val="50195"/>
                      </a:srgbClr>
                    </a:solidFill>
                  </a:tcPr>
                </a:tc>
              </a:tr>
              <a:tr h="422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Arial" charset="0"/>
                          <a:cs typeface="Arial" charset="0"/>
                        </a:rPr>
                        <a:t>Выполнять сложные формы огранки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Arial" charset="0"/>
                          <a:cs typeface="Arial" charset="0"/>
                        </a:rPr>
                        <a:t> верность и точность проектных расчетов;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Arial" charset="0"/>
                          <a:cs typeface="Arial" charset="0"/>
                        </a:rPr>
                        <a:t> соответствие выполненной огранки проекту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Оценка расчетов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Arial" charset="0"/>
                          <a:cs typeface="Arial" charset="0"/>
                        </a:rPr>
                        <a:t>Экспертная оценка качества огранки бриллиантов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сложной формы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3594" name="Rectangle 42"/>
          <p:cNvSpPr>
            <a:spLocks noChangeArrowheads="1"/>
          </p:cNvSpPr>
          <p:nvPr/>
        </p:nvSpPr>
        <p:spPr bwMode="auto">
          <a:xfrm>
            <a:off x="446088" y="4505325"/>
            <a:ext cx="82518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chemeClr val="accent2"/>
                </a:solidFill>
                <a:latin typeface="Calibri" pitchFamily="34" charset="0"/>
              </a:rPr>
              <a:t>Сравните с форматом для дисциплины</a:t>
            </a:r>
          </a:p>
        </p:txBody>
      </p:sp>
      <p:sp>
        <p:nvSpPr>
          <p:cNvPr id="23595" name="Rectangle 43"/>
          <p:cNvSpPr>
            <a:spLocks noChangeArrowheads="1"/>
          </p:cNvSpPr>
          <p:nvPr/>
        </p:nvSpPr>
        <p:spPr bwMode="auto">
          <a:xfrm>
            <a:off x="1116013" y="1196975"/>
            <a:ext cx="7085012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chemeClr val="accent2"/>
                </a:solidFill>
                <a:latin typeface="Calibri" pitchFamily="34" charset="0"/>
              </a:rPr>
              <a:t>ПРОФЕССИОНАЛЬНОГО МОДУЛЯ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0"/>
                                        <p:tgtEl>
                                          <p:spTgt spid="26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65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94" grpId="0" autoUpdateAnimBg="0"/>
      <p:bldP spid="23595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5"/>
          <p:cNvSpPr>
            <a:spLocks noGrp="1" noChangeArrowheads="1"/>
          </p:cNvSpPr>
          <p:nvPr>
            <p:ph type="title"/>
          </p:nvPr>
        </p:nvSpPr>
        <p:spPr>
          <a:xfrm>
            <a:off x="395288" y="115888"/>
            <a:ext cx="8218487" cy="1944687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ru-RU" smtClean="0"/>
              <a:t>ОСОБЕННОСТИ ФОРМУЛИРОВОК ПОКАЗАТЕЛЕЙ ДЛЯ ОК</a:t>
            </a:r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79388" y="2605088"/>
            <a:ext cx="8785225" cy="3992562"/>
          </a:xfrm>
        </p:spPr>
        <p:txBody>
          <a:bodyPr/>
          <a:lstStyle/>
          <a:p>
            <a:pPr marL="6350" indent="20638" algn="ctr" eaLnBrk="1" hangingPunct="1">
              <a:lnSpc>
                <a:spcPct val="90000"/>
              </a:lnSpc>
              <a:buFontTx/>
              <a:buNone/>
            </a:pPr>
            <a:r>
              <a:rPr lang="ru-RU" smtClean="0"/>
              <a:t>Общие компетенции – результат освоения </a:t>
            </a:r>
            <a:r>
              <a:rPr lang="ru-RU" b="1" smtClean="0"/>
              <a:t>целостной ОПОП</a:t>
            </a:r>
          </a:p>
          <a:p>
            <a:pPr marL="6350" indent="20638" eaLnBrk="1" hangingPunct="1">
              <a:lnSpc>
                <a:spcPct val="90000"/>
              </a:lnSpc>
              <a:buFontTx/>
              <a:buNone/>
            </a:pPr>
            <a:r>
              <a:rPr lang="ru-RU" sz="2800" smtClean="0"/>
              <a:t>1. Определить </a:t>
            </a:r>
            <a:r>
              <a:rPr lang="ru-RU" sz="2800" b="1" smtClean="0">
                <a:solidFill>
                  <a:srgbClr val="990000"/>
                </a:solidFill>
              </a:rPr>
              <a:t>вклад (приращение)</a:t>
            </a:r>
            <a:r>
              <a:rPr lang="ru-RU" sz="2800" smtClean="0"/>
              <a:t> результатов освоения программы каждого ПМ в формирование различных ОК (с учетом не только собственно содержания, но и организации обучения).</a:t>
            </a:r>
          </a:p>
          <a:p>
            <a:pPr marL="6350" indent="20638" eaLnBrk="1" hangingPunct="1">
              <a:lnSpc>
                <a:spcPct val="90000"/>
              </a:lnSpc>
              <a:buFontTx/>
              <a:buNone/>
            </a:pPr>
            <a:r>
              <a:rPr lang="ru-RU" sz="2800" smtClean="0"/>
              <a:t>2. Определить показатели сформированности ОК (в том числе – частичной) </a:t>
            </a:r>
            <a:r>
              <a:rPr lang="ru-RU" sz="2800" b="1" smtClean="0">
                <a:solidFill>
                  <a:srgbClr val="990000"/>
                </a:solidFill>
              </a:rPr>
              <a:t>с учетом особенностей каждого ПМ и времени его изучения.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6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460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460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6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Text Box 2"/>
          <p:cNvSpPr txBox="1">
            <a:spLocks noChangeArrowheads="1"/>
          </p:cNvSpPr>
          <p:nvPr/>
        </p:nvSpPr>
        <p:spPr bwMode="auto">
          <a:xfrm>
            <a:off x="468313" y="123825"/>
            <a:ext cx="82248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600" b="1">
                <a:effectLst>
                  <a:outerShdw blurRad="38100" dist="38100" dir="2700000" algn="tl">
                    <a:srgbClr val="C0C0C0"/>
                  </a:outerShdw>
                </a:effectLst>
              </a:rPr>
              <a:t>ЭКЗАМЕН (КВАЛИФИКАЦИОННЫЙ)</a:t>
            </a:r>
          </a:p>
        </p:txBody>
      </p:sp>
      <p:sp>
        <p:nvSpPr>
          <p:cNvPr id="28686" name="Rectangle 14"/>
          <p:cNvSpPr>
            <a:spLocks noChangeArrowheads="1"/>
          </p:cNvSpPr>
          <p:nvPr/>
        </p:nvSpPr>
        <p:spPr bwMode="auto">
          <a:xfrm>
            <a:off x="3492500" y="765175"/>
            <a:ext cx="20843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/>
              <a:t>ОЦЕНКА</a:t>
            </a:r>
          </a:p>
        </p:txBody>
      </p:sp>
      <p:sp>
        <p:nvSpPr>
          <p:cNvPr id="21508" name="AutoShape 12"/>
          <p:cNvSpPr>
            <a:spLocks noChangeArrowheads="1"/>
          </p:cNvSpPr>
          <p:nvPr/>
        </p:nvSpPr>
        <p:spPr bwMode="auto">
          <a:xfrm>
            <a:off x="0" y="5667375"/>
            <a:ext cx="9144000" cy="1074738"/>
          </a:xfrm>
          <a:prstGeom prst="foldedCorner">
            <a:avLst>
              <a:gd name="adj" fmla="val 12500"/>
            </a:avLst>
          </a:prstGeom>
          <a:solidFill>
            <a:srgbClr val="CCFFFF"/>
          </a:solidFill>
          <a:ln w="3175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800"/>
              <a:t>ЗАДАНИЯ +ТРЕБОВАНИЯ</a:t>
            </a:r>
          </a:p>
          <a:p>
            <a:pPr algn="ctr"/>
            <a:r>
              <a:rPr lang="ru-RU" sz="2800"/>
              <a:t>К ПРОДУКТУ, ПРОЦЕССУ, ЗАЩИТЕ, ДОКУМЕНТАМ</a:t>
            </a:r>
          </a:p>
        </p:txBody>
      </p:sp>
      <p:grpSp>
        <p:nvGrpSpPr>
          <p:cNvPr id="21509" name="Group 19"/>
          <p:cNvGrpSpPr>
            <a:grpSpLocks/>
          </p:cNvGrpSpPr>
          <p:nvPr/>
        </p:nvGrpSpPr>
        <p:grpSpPr bwMode="auto">
          <a:xfrm>
            <a:off x="107950" y="1341438"/>
            <a:ext cx="8928100" cy="4752975"/>
            <a:chOff x="68" y="845"/>
            <a:chExt cx="5624" cy="2994"/>
          </a:xfrm>
        </p:grpSpPr>
        <p:sp>
          <p:nvSpPr>
            <p:cNvPr id="21510" name="Oval 3"/>
            <p:cNvSpPr>
              <a:spLocks noChangeArrowheads="1"/>
            </p:cNvSpPr>
            <p:nvPr/>
          </p:nvSpPr>
          <p:spPr bwMode="auto">
            <a:xfrm>
              <a:off x="69" y="860"/>
              <a:ext cx="3038" cy="893"/>
            </a:xfrm>
            <a:prstGeom prst="ellipse">
              <a:avLst/>
            </a:prstGeom>
            <a:solidFill>
              <a:srgbClr val="CCFFFF">
                <a:alpha val="50195"/>
              </a:srgbClr>
            </a:solidFill>
            <a:ln w="31750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ru-RU" sz="3000"/>
                <a:t>ПРОДУКТ ДЕЯТЕЛЬНОСТИ</a:t>
              </a:r>
            </a:p>
          </p:txBody>
        </p:sp>
        <p:sp>
          <p:nvSpPr>
            <p:cNvPr id="21511" name="Oval 5"/>
            <p:cNvSpPr>
              <a:spLocks noChangeArrowheads="1"/>
            </p:cNvSpPr>
            <p:nvPr/>
          </p:nvSpPr>
          <p:spPr bwMode="auto">
            <a:xfrm>
              <a:off x="2653" y="845"/>
              <a:ext cx="3038" cy="893"/>
            </a:xfrm>
            <a:prstGeom prst="ellipse">
              <a:avLst/>
            </a:prstGeom>
            <a:solidFill>
              <a:srgbClr val="CCFFFF">
                <a:alpha val="50195"/>
              </a:srgbClr>
            </a:solidFill>
            <a:ln w="31750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ru-RU" sz="3000"/>
                <a:t>ПРОЦЕСС ДЕЯТЕЛЬНОСТИ</a:t>
              </a:r>
            </a:p>
          </p:txBody>
        </p:sp>
        <p:sp>
          <p:nvSpPr>
            <p:cNvPr id="21512" name="Rectangle 6"/>
            <p:cNvSpPr>
              <a:spLocks noChangeArrowheads="1"/>
            </p:cNvSpPr>
            <p:nvPr/>
          </p:nvSpPr>
          <p:spPr bwMode="auto">
            <a:xfrm>
              <a:off x="448" y="1655"/>
              <a:ext cx="1305" cy="308"/>
            </a:xfrm>
            <a:prstGeom prst="rect">
              <a:avLst/>
            </a:prstGeom>
            <a:solidFill>
              <a:srgbClr val="FFCC99"/>
            </a:solidFill>
            <a:ln w="317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400"/>
                <a:t>«ГОТОВЫЙ»</a:t>
              </a:r>
            </a:p>
          </p:txBody>
        </p:sp>
        <p:sp>
          <p:nvSpPr>
            <p:cNvPr id="21513" name="Rectangle 7"/>
            <p:cNvSpPr>
              <a:spLocks noChangeArrowheads="1"/>
            </p:cNvSpPr>
            <p:nvPr/>
          </p:nvSpPr>
          <p:spPr bwMode="auto">
            <a:xfrm>
              <a:off x="1830" y="1814"/>
              <a:ext cx="2033" cy="308"/>
            </a:xfrm>
            <a:prstGeom prst="rect">
              <a:avLst/>
            </a:prstGeom>
            <a:solidFill>
              <a:srgbClr val="FFCC99"/>
            </a:solidFill>
            <a:ln w="3175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400"/>
                <a:t>«ЗДЕСЬ И СЕЙЧАС»</a:t>
              </a:r>
            </a:p>
          </p:txBody>
        </p:sp>
        <p:sp>
          <p:nvSpPr>
            <p:cNvPr id="21514" name="Rectangle 8"/>
            <p:cNvSpPr>
              <a:spLocks noChangeArrowheads="1"/>
            </p:cNvSpPr>
            <p:nvPr/>
          </p:nvSpPr>
          <p:spPr bwMode="auto">
            <a:xfrm>
              <a:off x="3962" y="1655"/>
              <a:ext cx="1577" cy="308"/>
            </a:xfrm>
            <a:prstGeom prst="rect">
              <a:avLst/>
            </a:prstGeom>
            <a:solidFill>
              <a:srgbClr val="FFCC99"/>
            </a:solidFill>
            <a:ln w="3175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400"/>
                <a:t>«ДОКУМЕНТЫ»</a:t>
              </a:r>
            </a:p>
          </p:txBody>
        </p:sp>
        <p:sp>
          <p:nvSpPr>
            <p:cNvPr id="21515" name="Rectangle 9"/>
            <p:cNvSpPr>
              <a:spLocks noChangeArrowheads="1"/>
            </p:cNvSpPr>
            <p:nvPr/>
          </p:nvSpPr>
          <p:spPr bwMode="auto">
            <a:xfrm>
              <a:off x="3383" y="2245"/>
              <a:ext cx="1636" cy="462"/>
            </a:xfrm>
            <a:prstGeom prst="rect">
              <a:avLst/>
            </a:prstGeom>
            <a:solidFill>
              <a:srgbClr val="FFFF99"/>
            </a:solidFill>
            <a:ln w="317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000"/>
                <a:t>С ЗАЩИТОЙ </a:t>
              </a:r>
            </a:p>
            <a:p>
              <a:pPr algn="ctr"/>
              <a:r>
                <a:rPr lang="ru-RU" sz="2000"/>
                <a:t>(ОБОСНОВАНИЕМ)</a:t>
              </a:r>
            </a:p>
          </p:txBody>
        </p:sp>
        <p:sp>
          <p:nvSpPr>
            <p:cNvPr id="21516" name="Rectangle 10"/>
            <p:cNvSpPr>
              <a:spLocks noChangeArrowheads="1"/>
            </p:cNvSpPr>
            <p:nvPr/>
          </p:nvSpPr>
          <p:spPr bwMode="auto">
            <a:xfrm>
              <a:off x="696" y="2250"/>
              <a:ext cx="1512" cy="462"/>
            </a:xfrm>
            <a:prstGeom prst="rect">
              <a:avLst/>
            </a:prstGeom>
            <a:solidFill>
              <a:srgbClr val="FFFF99"/>
            </a:solidFill>
            <a:ln w="3175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000"/>
                <a:t>БЕЗ ЗАЩИТЫ </a:t>
              </a:r>
            </a:p>
            <a:p>
              <a:pPr algn="ctr"/>
              <a:r>
                <a:rPr lang="ru-RU" sz="2000"/>
                <a:t>(ОБОСНОВАНИЯ)</a:t>
              </a:r>
            </a:p>
          </p:txBody>
        </p:sp>
        <p:sp>
          <p:nvSpPr>
            <p:cNvPr id="28683" name="AutoShape 11"/>
            <p:cNvSpPr>
              <a:spLocks noChangeArrowheads="1"/>
            </p:cNvSpPr>
            <p:nvPr/>
          </p:nvSpPr>
          <p:spPr bwMode="auto">
            <a:xfrm>
              <a:off x="1732" y="2871"/>
              <a:ext cx="2295" cy="695"/>
            </a:xfrm>
            <a:prstGeom prst="foldedCorner">
              <a:avLst>
                <a:gd name="adj" fmla="val 12500"/>
              </a:avLst>
            </a:prstGeom>
            <a:solidFill>
              <a:srgbClr val="CCFFCC"/>
            </a:solidFill>
            <a:ln w="31750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lnSpc>
                  <a:spcPct val="80000"/>
                </a:lnSpc>
                <a:defRPr/>
              </a:pPr>
              <a:r>
                <a:rPr lang="ru-RU" sz="3600" b="1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СТРУКТУРА </a:t>
              </a:r>
            </a:p>
            <a:p>
              <a:pPr algn="ctr">
                <a:lnSpc>
                  <a:spcPct val="80000"/>
                </a:lnSpc>
                <a:defRPr/>
              </a:pPr>
              <a:r>
                <a:rPr lang="ru-RU" sz="3600" b="1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КОС</a:t>
              </a:r>
            </a:p>
          </p:txBody>
        </p:sp>
        <p:sp>
          <p:nvSpPr>
            <p:cNvPr id="21518" name="AutoShape 16"/>
            <p:cNvSpPr>
              <a:spLocks noChangeArrowheads="1"/>
            </p:cNvSpPr>
            <p:nvPr/>
          </p:nvSpPr>
          <p:spPr bwMode="auto">
            <a:xfrm flipV="1">
              <a:off x="68" y="1390"/>
              <a:ext cx="340" cy="2223"/>
            </a:xfrm>
            <a:prstGeom prst="curvedRightArrow">
              <a:avLst>
                <a:gd name="adj1" fmla="val 130765"/>
                <a:gd name="adj2" fmla="val 261529"/>
                <a:gd name="adj3" fmla="val 53236"/>
              </a:avLst>
            </a:prstGeom>
            <a:solidFill>
              <a:srgbClr val="9AD2D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  <p:sp>
          <p:nvSpPr>
            <p:cNvPr id="21519" name="AutoShape 17"/>
            <p:cNvSpPr>
              <a:spLocks noChangeArrowheads="1"/>
            </p:cNvSpPr>
            <p:nvPr/>
          </p:nvSpPr>
          <p:spPr bwMode="auto">
            <a:xfrm flipH="1" flipV="1">
              <a:off x="5352" y="1616"/>
              <a:ext cx="340" cy="2223"/>
            </a:xfrm>
            <a:prstGeom prst="curvedRightArrow">
              <a:avLst>
                <a:gd name="adj1" fmla="val 130765"/>
                <a:gd name="adj2" fmla="val 261529"/>
                <a:gd name="adj3" fmla="val 53236"/>
              </a:avLst>
            </a:prstGeom>
            <a:solidFill>
              <a:srgbClr val="9AD2D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smtClean="0"/>
              <a:t>Возможные формы</a:t>
            </a:r>
            <a:r>
              <a:rPr lang="ru-RU" sz="4000" smtClean="0"/>
              <a:t> </a:t>
            </a:r>
            <a:br>
              <a:rPr lang="ru-RU" sz="4000" smtClean="0"/>
            </a:br>
            <a:r>
              <a:rPr lang="ru-RU" sz="4000" smtClean="0"/>
              <a:t>экзамена (квалификационного)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2000250"/>
            <a:ext cx="8435975" cy="38766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3600" smtClean="0"/>
              <a:t>Экзамен «здесь и сейчас»</a:t>
            </a:r>
          </a:p>
          <a:p>
            <a:pPr eaLnBrk="1" hangingPunct="1">
              <a:lnSpc>
                <a:spcPct val="90000"/>
              </a:lnSpc>
            </a:pPr>
            <a:r>
              <a:rPr lang="ru-RU" sz="3600" smtClean="0"/>
              <a:t>Накопительный экзамен (несколько этапов проверки)</a:t>
            </a:r>
          </a:p>
          <a:p>
            <a:pPr eaLnBrk="1" hangingPunct="1">
              <a:lnSpc>
                <a:spcPct val="90000"/>
              </a:lnSpc>
            </a:pPr>
            <a:r>
              <a:rPr lang="ru-RU" sz="3600" smtClean="0"/>
              <a:t>Защита курсового проекта (работы)</a:t>
            </a:r>
          </a:p>
          <a:p>
            <a:pPr eaLnBrk="1" hangingPunct="1">
              <a:lnSpc>
                <a:spcPct val="90000"/>
              </a:lnSpc>
            </a:pPr>
            <a:r>
              <a:rPr lang="ru-RU" sz="3600" smtClean="0"/>
              <a:t>Сбор и защита портфолио</a:t>
            </a:r>
          </a:p>
          <a:p>
            <a:pPr eaLnBrk="1" hangingPunct="1">
              <a:lnSpc>
                <a:spcPct val="90000"/>
              </a:lnSpc>
            </a:pPr>
            <a:r>
              <a:rPr lang="ru-RU" sz="3600" smtClean="0"/>
              <a:t>и др.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Text Box 2"/>
          <p:cNvSpPr txBox="1">
            <a:spLocks noChangeArrowheads="1"/>
          </p:cNvSpPr>
          <p:nvPr/>
        </p:nvSpPr>
        <p:spPr bwMode="auto">
          <a:xfrm>
            <a:off x="468313" y="293688"/>
            <a:ext cx="8135937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КОМПЛЕКТ КОНТРОЛЬНО-ОЦЕНОЧНЫХ СРЕДСТВ по ПМ</a:t>
            </a:r>
          </a:p>
        </p:txBody>
      </p:sp>
      <p:sp>
        <p:nvSpPr>
          <p:cNvPr id="3" name="Блок-схема: несколько документов 2"/>
          <p:cNvSpPr/>
          <p:nvPr/>
        </p:nvSpPr>
        <p:spPr>
          <a:xfrm>
            <a:off x="323850" y="2962275"/>
            <a:ext cx="3887788" cy="2195513"/>
          </a:xfrm>
          <a:prstGeom prst="flowChartMulti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ru-RU" sz="3600" dirty="0">
                <a:solidFill>
                  <a:srgbClr val="002060"/>
                </a:solidFill>
              </a:rPr>
              <a:t>В логике аттестаций по ПМ</a:t>
            </a:r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4427538" y="2889250"/>
            <a:ext cx="3889375" cy="2195513"/>
          </a:xfrm>
          <a:prstGeom prst="flowChartMulti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ru-RU" sz="3600" dirty="0">
                <a:solidFill>
                  <a:srgbClr val="002060"/>
                </a:solidFill>
              </a:rPr>
              <a:t>В логике результатов ПМ</a:t>
            </a:r>
          </a:p>
        </p:txBody>
      </p:sp>
      <p:sp>
        <p:nvSpPr>
          <p:cNvPr id="5" name="Выгнутая вправо стрелка 4"/>
          <p:cNvSpPr/>
          <p:nvPr/>
        </p:nvSpPr>
        <p:spPr>
          <a:xfrm rot="5400000">
            <a:off x="3935413" y="4448175"/>
            <a:ext cx="731837" cy="255746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Выгнутая вправо стрелка 5"/>
          <p:cNvSpPr/>
          <p:nvPr/>
        </p:nvSpPr>
        <p:spPr>
          <a:xfrm rot="16200000">
            <a:off x="3900488" y="860425"/>
            <a:ext cx="731837" cy="255746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3559" name="TextBox 6"/>
          <p:cNvSpPr txBox="1">
            <a:spLocks noChangeArrowheads="1"/>
          </p:cNvSpPr>
          <p:nvPr/>
        </p:nvSpPr>
        <p:spPr bwMode="auto">
          <a:xfrm>
            <a:off x="323850" y="1916113"/>
            <a:ext cx="21653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/>
              <a:t>ВАРИАНТ 1</a:t>
            </a:r>
          </a:p>
        </p:txBody>
      </p:sp>
      <p:sp>
        <p:nvSpPr>
          <p:cNvPr id="23560" name="TextBox 7"/>
          <p:cNvSpPr txBox="1">
            <a:spLocks noChangeArrowheads="1"/>
          </p:cNvSpPr>
          <p:nvPr/>
        </p:nvSpPr>
        <p:spPr bwMode="auto">
          <a:xfrm>
            <a:off x="6300788" y="5589588"/>
            <a:ext cx="21653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/>
              <a:t>ВАРИАНТ 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1686</TotalTime>
  <Words>1388</Words>
  <Application>Microsoft Office PowerPoint</Application>
  <PresentationFormat>Экран (4:3)</PresentationFormat>
  <Paragraphs>305</Paragraphs>
  <Slides>28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Оформление по умолчанию</vt:lpstr>
      <vt:lpstr>ОЦЕНИВАНИЕ РЕЗУЛЬТАТОВ  ПРОФЕССИОНАЛЬНОГО ОБРАЗОВАНИЯ</vt:lpstr>
      <vt:lpstr>НОВЫЙ РЕЗУЛЬТАТ –  НОВЫЕ СПОСОБЫ ДОСТИЖЕНИЯ И ОЦЕНКИ</vt:lpstr>
      <vt:lpstr>АЛГОРИТМ</vt:lpstr>
      <vt:lpstr>Нормативная база  промежуточной аттестации</vt:lpstr>
      <vt:lpstr>Слайд 5</vt:lpstr>
      <vt:lpstr>Планируется</vt:lpstr>
      <vt:lpstr>Трактовка ФГОС НПО и СПО</vt:lpstr>
      <vt:lpstr>ЦЕЛИ</vt:lpstr>
      <vt:lpstr>Слайд 9</vt:lpstr>
      <vt:lpstr>Слайд 10</vt:lpstr>
      <vt:lpstr>Слайд 11</vt:lpstr>
      <vt:lpstr>ПО СУБЪЕКТАМ ОЦЕНИВАНИЯ</vt:lpstr>
      <vt:lpstr>ПО СИТУАЦИИ ОЦЕНИВАНИЯ</vt:lpstr>
      <vt:lpstr>В ОПОП НПО и СПО это…</vt:lpstr>
      <vt:lpstr>СЕРТИФИКАЦИЯ ОБУЧАЮЩИХСЯ и ВЫПУСКНИКОВ </vt:lpstr>
      <vt:lpstr>Слайд 16</vt:lpstr>
      <vt:lpstr>Слайд 17</vt:lpstr>
      <vt:lpstr>ВОЗМОЖНОСТИ КОНТРОЛЯ И ОЦЕНКИ РЕЗУЛЬТАТОВ (в ПМ)</vt:lpstr>
      <vt:lpstr>Слайд 19</vt:lpstr>
      <vt:lpstr>Слайд 20</vt:lpstr>
      <vt:lpstr>Слайд 21</vt:lpstr>
      <vt:lpstr>ТИПЫ контрольно-оценочных заданий </vt:lpstr>
      <vt:lpstr>СИСТЕМА ПОКАЗАТЕЛЕЙ</vt:lpstr>
      <vt:lpstr>КОНТРОЛЬ И ОЦЕНКА РЕЗУЛЬТАТОВ ОСВОЕНИЯ </vt:lpstr>
      <vt:lpstr>ОСОБЕННОСТИ ФОРМУЛИРОВОК ПОКАЗАТЕЛЕЙ ДЛЯ ОК</vt:lpstr>
      <vt:lpstr>Слайд 26</vt:lpstr>
      <vt:lpstr>Возможные формы  экзамена (квалификационного)</vt:lpstr>
      <vt:lpstr>Слайд 28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ОЦЕНИВАНИЕ РЕЗУЛЬТАТОВ В ПРОФЕССИОНАЛЬНОМ ОБРАЗОВАНИИ</dc:title>
  <dc:creator>Elzach</dc:creator>
  <cp:lastModifiedBy>Батрова</cp:lastModifiedBy>
  <cp:revision>97</cp:revision>
  <dcterms:created xsi:type="dcterms:W3CDTF">2011-04-20T07:48:38Z</dcterms:created>
  <dcterms:modified xsi:type="dcterms:W3CDTF">2012-02-29T17:04:39Z</dcterms:modified>
</cp:coreProperties>
</file>